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530" r:id="rId3"/>
    <p:sldId id="531" r:id="rId4"/>
    <p:sldId id="540" r:id="rId5"/>
    <p:sldId id="542" r:id="rId6"/>
    <p:sldId id="555" r:id="rId7"/>
    <p:sldId id="543" r:id="rId8"/>
    <p:sldId id="557" r:id="rId9"/>
    <p:sldId id="556" r:id="rId10"/>
    <p:sldId id="554" r:id="rId11"/>
    <p:sldId id="548" r:id="rId12"/>
    <p:sldId id="547" r:id="rId13"/>
    <p:sldId id="553" r:id="rId14"/>
    <p:sldId id="552" r:id="rId15"/>
    <p:sldId id="563" r:id="rId16"/>
    <p:sldId id="568" r:id="rId17"/>
    <p:sldId id="558" r:id="rId18"/>
    <p:sldId id="564" r:id="rId19"/>
    <p:sldId id="566" r:id="rId20"/>
    <p:sldId id="565" r:id="rId21"/>
    <p:sldId id="567" r:id="rId22"/>
  </p:sldIdLst>
  <p:sldSz cx="13004800" cy="9753600"/>
  <p:notesSz cx="6797675" cy="9928225"/>
  <p:defaultTextStyle>
    <a:defPPr>
      <a:defRPr lang="nb-NO"/>
    </a:defPPr>
    <a:lvl1pPr marL="0" algn="l" defTabSz="1300303" rtl="0" eaLnBrk="1" latinLnBrk="0" hangingPunct="1">
      <a:defRPr sz="2600" kern="1200">
        <a:solidFill>
          <a:schemeClr val="tx1"/>
        </a:solidFill>
        <a:latin typeface="+mn-lt"/>
        <a:ea typeface="+mn-ea"/>
        <a:cs typeface="+mn-cs"/>
      </a:defRPr>
    </a:lvl1pPr>
    <a:lvl2pPr marL="650152" algn="l" defTabSz="1300303" rtl="0" eaLnBrk="1" latinLnBrk="0" hangingPunct="1">
      <a:defRPr sz="2600" kern="1200">
        <a:solidFill>
          <a:schemeClr val="tx1"/>
        </a:solidFill>
        <a:latin typeface="+mn-lt"/>
        <a:ea typeface="+mn-ea"/>
        <a:cs typeface="+mn-cs"/>
      </a:defRPr>
    </a:lvl2pPr>
    <a:lvl3pPr marL="1300303" algn="l" defTabSz="1300303" rtl="0" eaLnBrk="1" latinLnBrk="0" hangingPunct="1">
      <a:defRPr sz="2600" kern="1200">
        <a:solidFill>
          <a:schemeClr val="tx1"/>
        </a:solidFill>
        <a:latin typeface="+mn-lt"/>
        <a:ea typeface="+mn-ea"/>
        <a:cs typeface="+mn-cs"/>
      </a:defRPr>
    </a:lvl3pPr>
    <a:lvl4pPr marL="1950456" algn="l" defTabSz="1300303" rtl="0" eaLnBrk="1" latinLnBrk="0" hangingPunct="1">
      <a:defRPr sz="2600" kern="1200">
        <a:solidFill>
          <a:schemeClr val="tx1"/>
        </a:solidFill>
        <a:latin typeface="+mn-lt"/>
        <a:ea typeface="+mn-ea"/>
        <a:cs typeface="+mn-cs"/>
      </a:defRPr>
    </a:lvl4pPr>
    <a:lvl5pPr marL="2600607" algn="l" defTabSz="1300303" rtl="0" eaLnBrk="1" latinLnBrk="0" hangingPunct="1">
      <a:defRPr sz="2600" kern="1200">
        <a:solidFill>
          <a:schemeClr val="tx1"/>
        </a:solidFill>
        <a:latin typeface="+mn-lt"/>
        <a:ea typeface="+mn-ea"/>
        <a:cs typeface="+mn-cs"/>
      </a:defRPr>
    </a:lvl5pPr>
    <a:lvl6pPr marL="3250759" algn="l" defTabSz="1300303" rtl="0" eaLnBrk="1" latinLnBrk="0" hangingPunct="1">
      <a:defRPr sz="2600" kern="1200">
        <a:solidFill>
          <a:schemeClr val="tx1"/>
        </a:solidFill>
        <a:latin typeface="+mn-lt"/>
        <a:ea typeface="+mn-ea"/>
        <a:cs typeface="+mn-cs"/>
      </a:defRPr>
    </a:lvl6pPr>
    <a:lvl7pPr marL="3900912" algn="l" defTabSz="1300303" rtl="0" eaLnBrk="1" latinLnBrk="0" hangingPunct="1">
      <a:defRPr sz="2600" kern="1200">
        <a:solidFill>
          <a:schemeClr val="tx1"/>
        </a:solidFill>
        <a:latin typeface="+mn-lt"/>
        <a:ea typeface="+mn-ea"/>
        <a:cs typeface="+mn-cs"/>
      </a:defRPr>
    </a:lvl7pPr>
    <a:lvl8pPr marL="4551063" algn="l" defTabSz="1300303" rtl="0" eaLnBrk="1" latinLnBrk="0" hangingPunct="1">
      <a:defRPr sz="2600" kern="1200">
        <a:solidFill>
          <a:schemeClr val="tx1"/>
        </a:solidFill>
        <a:latin typeface="+mn-lt"/>
        <a:ea typeface="+mn-ea"/>
        <a:cs typeface="+mn-cs"/>
      </a:defRPr>
    </a:lvl8pPr>
    <a:lvl9pPr marL="5201215" algn="l" defTabSz="1300303"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3">
          <p15:clr>
            <a:srgbClr val="A4A3A4"/>
          </p15:clr>
        </p15:guide>
        <p15:guide id="2" pos="409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2" autoAdjust="0"/>
    <p:restoredTop sz="94692" autoAdjust="0"/>
  </p:normalViewPr>
  <p:slideViewPr>
    <p:cSldViewPr snapToObjects="1">
      <p:cViewPr varScale="1">
        <p:scale>
          <a:sx n="58" d="100"/>
          <a:sy n="58" d="100"/>
        </p:scale>
        <p:origin x="811" y="62"/>
      </p:cViewPr>
      <p:guideLst>
        <p:guide orient="horz" pos="3073"/>
        <p:guide pos="4097"/>
      </p:guideLst>
    </p:cSldViewPr>
  </p:slideViewPr>
  <p:outlineViewPr>
    <p:cViewPr>
      <p:scale>
        <a:sx n="33" d="100"/>
        <a:sy n="33" d="100"/>
      </p:scale>
      <p:origin x="0" y="2582"/>
    </p:cViewPr>
  </p:outlineViewPr>
  <p:notesTextViewPr>
    <p:cViewPr>
      <p:scale>
        <a:sx n="1" d="1"/>
        <a:sy n="1" d="1"/>
      </p:scale>
      <p:origin x="0" y="0"/>
    </p:cViewPr>
  </p:notesTextViewPr>
  <p:notesViewPr>
    <p:cSldViewPr snapToObjects="1">
      <p:cViewPr varScale="1">
        <p:scale>
          <a:sx n="37" d="100"/>
          <a:sy n="37" d="100"/>
        </p:scale>
        <p:origin x="1622"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744EE51D-3B16-4762-966F-6E6B00AB1421}" type="datetimeFigureOut">
              <a:rPr lang="nb-NO" smtClean="0"/>
              <a:t>13.03.2018</a:t>
            </a:fld>
            <a:endParaRPr lang="nb-NO"/>
          </a:p>
        </p:txBody>
      </p:sp>
      <p:sp>
        <p:nvSpPr>
          <p:cNvPr id="4" name="Plassholder for lysbil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03F5D1A9-4B82-412E-920C-CC3E72594ABF}" type="slidenum">
              <a:rPr lang="nb-NO" smtClean="0"/>
              <a:t>‹#›</a:t>
            </a:fld>
            <a:endParaRPr lang="nb-NO"/>
          </a:p>
        </p:txBody>
      </p:sp>
    </p:spTree>
    <p:extLst>
      <p:ext uri="{BB962C8B-B14F-4D97-AF65-F5344CB8AC3E}">
        <p14:creationId xmlns:p14="http://schemas.microsoft.com/office/powerpoint/2010/main" val="2025738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lovdata.no/pro/#reference/eu/32003l0088"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03F5D1A9-4B82-412E-920C-CC3E72594ABF}" type="slidenum">
              <a:rPr lang="nb-NO" smtClean="0"/>
              <a:t>1</a:t>
            </a:fld>
            <a:endParaRPr lang="nb-NO"/>
          </a:p>
        </p:txBody>
      </p:sp>
    </p:spTree>
    <p:extLst>
      <p:ext uri="{BB962C8B-B14F-4D97-AF65-F5344CB8AC3E}">
        <p14:creationId xmlns:p14="http://schemas.microsoft.com/office/powerpoint/2010/main" val="1466617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ltLang="nb-NO" sz="1200" dirty="0"/>
              <a:t>Arbeidstidsdirektivet (Rådsdirektiv 03/88/EF)</a:t>
            </a:r>
          </a:p>
          <a:p>
            <a:pPr marL="0" indent="0">
              <a:buNone/>
            </a:pPr>
            <a:endParaRPr lang="nb-NO" altLang="nb-NO" sz="1200" dirty="0"/>
          </a:p>
          <a:p>
            <a:r>
              <a:rPr lang="nb-NO" altLang="nb-NO" sz="1200" dirty="0"/>
              <a:t>Arbeidsmiljøloven (</a:t>
            </a:r>
            <a:r>
              <a:rPr lang="nb-NO" altLang="nb-NO" sz="1200" dirty="0" err="1"/>
              <a:t>aml</a:t>
            </a:r>
            <a:r>
              <a:rPr lang="nb-NO" altLang="nb-NO" sz="1200" dirty="0"/>
              <a:t>) </a:t>
            </a:r>
            <a:r>
              <a:rPr lang="nb-NO" altLang="nb-NO" sz="1200" dirty="0" err="1"/>
              <a:t>kap</a:t>
            </a:r>
            <a:r>
              <a:rPr lang="nb-NO" altLang="nb-NO" sz="1200" dirty="0"/>
              <a:t>. 10</a:t>
            </a:r>
          </a:p>
          <a:p>
            <a:pPr marL="0" indent="0">
              <a:buNone/>
            </a:pPr>
            <a:endParaRPr lang="nb-NO" altLang="nb-NO" sz="1200" dirty="0"/>
          </a:p>
          <a:p>
            <a:r>
              <a:rPr lang="nb-NO" altLang="nb-NO" sz="1200" dirty="0"/>
              <a:t>Hovedtariffavtale / Overenskomst</a:t>
            </a:r>
          </a:p>
          <a:p>
            <a:pPr marL="0" indent="0">
              <a:buNone/>
            </a:pPr>
            <a:endParaRPr lang="nb-NO" altLang="nb-NO" sz="1200" dirty="0"/>
          </a:p>
          <a:p>
            <a:r>
              <a:rPr lang="nb-NO" altLang="nb-NO" sz="1200" dirty="0"/>
              <a:t>Særavtaler (sentrale / lokale)</a:t>
            </a:r>
          </a:p>
          <a:p>
            <a:pPr marL="0" indent="0">
              <a:buNone/>
            </a:pPr>
            <a:endParaRPr lang="nb-NO" altLang="nb-NO" sz="1200" dirty="0"/>
          </a:p>
          <a:p>
            <a:r>
              <a:rPr lang="nb-NO" altLang="nb-NO" sz="1200" dirty="0"/>
              <a:t>Individuelle arbeidsavtaler</a:t>
            </a:r>
          </a:p>
          <a:p>
            <a:pPr marL="0" indent="0">
              <a:buNone/>
            </a:pPr>
            <a:endParaRPr lang="nb-NO" altLang="nb-NO" sz="1200" dirty="0"/>
          </a:p>
          <a:p>
            <a:r>
              <a:rPr lang="nb-NO" altLang="nb-NO" sz="1200" dirty="0"/>
              <a:t>Praksis / Reglementer</a:t>
            </a:r>
          </a:p>
          <a:p>
            <a:pPr marL="0" indent="0">
              <a:buNone/>
            </a:pPr>
            <a:endParaRPr lang="nb-NO" altLang="nb-NO" sz="1200" dirty="0"/>
          </a:p>
          <a:p>
            <a:r>
              <a:rPr lang="nb-NO" altLang="nb-NO" sz="1200" dirty="0"/>
              <a:t>Arbeidsgivers styringsrett (restkompetansen</a:t>
            </a:r>
            <a:endParaRPr lang="nb-NO" dirty="0"/>
          </a:p>
        </p:txBody>
      </p:sp>
      <p:sp>
        <p:nvSpPr>
          <p:cNvPr id="4" name="Plassholder for lysbildenummer 3"/>
          <p:cNvSpPr>
            <a:spLocks noGrp="1"/>
          </p:cNvSpPr>
          <p:nvPr>
            <p:ph type="sldNum" sz="quarter" idx="10"/>
          </p:nvPr>
        </p:nvSpPr>
        <p:spPr/>
        <p:txBody>
          <a:bodyPr/>
          <a:lstStyle/>
          <a:p>
            <a:fld id="{03F5D1A9-4B82-412E-920C-CC3E72594ABF}" type="slidenum">
              <a:rPr lang="nb-NO" smtClean="0"/>
              <a:t>2</a:t>
            </a:fld>
            <a:endParaRPr lang="nb-NO"/>
          </a:p>
        </p:txBody>
      </p:sp>
    </p:spTree>
    <p:extLst>
      <p:ext uri="{BB962C8B-B14F-4D97-AF65-F5344CB8AC3E}">
        <p14:creationId xmlns:p14="http://schemas.microsoft.com/office/powerpoint/2010/main" val="1425770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dirty="0"/>
              <a:t>Arbeidsmiljølovens bestemmelse om arbeidstid må tolkes i lys av arbeidstidsdirektivets (Rådsdirektiv </a:t>
            </a:r>
            <a:r>
              <a:rPr lang="nb-NO" sz="1200" dirty="0">
                <a:hlinkClick r:id="rId3"/>
              </a:rPr>
              <a:t>2003/88/EF</a:t>
            </a:r>
            <a:r>
              <a:rPr lang="nb-NO" sz="1200" dirty="0"/>
              <a:t>) bestemmelser om arbeidstid.</a:t>
            </a:r>
          </a:p>
          <a:p>
            <a:endParaRPr lang="nb-NO" dirty="0"/>
          </a:p>
        </p:txBody>
      </p:sp>
      <p:sp>
        <p:nvSpPr>
          <p:cNvPr id="4" name="Plassholder for lysbildenummer 3"/>
          <p:cNvSpPr>
            <a:spLocks noGrp="1"/>
          </p:cNvSpPr>
          <p:nvPr>
            <p:ph type="sldNum" sz="quarter" idx="10"/>
          </p:nvPr>
        </p:nvSpPr>
        <p:spPr/>
        <p:txBody>
          <a:bodyPr/>
          <a:lstStyle/>
          <a:p>
            <a:fld id="{03F5D1A9-4B82-412E-920C-CC3E72594ABF}" type="slidenum">
              <a:rPr lang="nb-NO" smtClean="0"/>
              <a:t>3</a:t>
            </a:fld>
            <a:endParaRPr lang="nb-NO"/>
          </a:p>
        </p:txBody>
      </p:sp>
    </p:spTree>
    <p:extLst>
      <p:ext uri="{BB962C8B-B14F-4D97-AF65-F5344CB8AC3E}">
        <p14:creationId xmlns:p14="http://schemas.microsoft.com/office/powerpoint/2010/main" val="3645708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dirty="0"/>
              <a:t>Dette gjaldt både sikkerhetstiltak som var felles for arbeidere og besøkende på anlegget, arbeidstakernes plikt til å innrapportere HMS-brudd og at arbeidstakerne i en viss utstrekning var beredskapsdisponert under transporten til fremmøtestedet</a:t>
            </a:r>
          </a:p>
          <a:p>
            <a:r>
              <a:rPr lang="nb-NO" sz="1200" dirty="0"/>
              <a:t>Høyesterett fant at ingen av restriksjonene eller pliktene, verken hver for seg eller samlet sett, innebar at arbeidstaker stod til disposisjon. </a:t>
            </a:r>
            <a:endParaRPr lang="nb-NO" sz="1200" i="1" dirty="0"/>
          </a:p>
          <a:p>
            <a:pPr marL="0" indent="0">
              <a:buNone/>
            </a:pPr>
            <a:endParaRPr lang="nb-NO" sz="1200" i="1" dirty="0"/>
          </a:p>
          <a:p>
            <a:pPr marL="0" indent="0">
              <a:buNone/>
            </a:pPr>
            <a:endParaRPr lang="nb-NO" sz="1200" dirty="0"/>
          </a:p>
          <a:p>
            <a:r>
              <a:rPr lang="nb-NO" sz="1200" dirty="0"/>
              <a:t>At arbeidstaker er pålagt restriksjoner og plikter under transport vil altså ikke uten videre innebære at han står til disposisjon for arbeidsgiver.</a:t>
            </a:r>
          </a:p>
          <a:p>
            <a:endParaRPr lang="nb-NO" dirty="0"/>
          </a:p>
        </p:txBody>
      </p:sp>
      <p:sp>
        <p:nvSpPr>
          <p:cNvPr id="4" name="Plassholder for lysbildenummer 3"/>
          <p:cNvSpPr>
            <a:spLocks noGrp="1"/>
          </p:cNvSpPr>
          <p:nvPr>
            <p:ph type="sldNum" sz="quarter" idx="10"/>
          </p:nvPr>
        </p:nvSpPr>
        <p:spPr/>
        <p:txBody>
          <a:bodyPr/>
          <a:lstStyle/>
          <a:p>
            <a:fld id="{03F5D1A9-4B82-412E-920C-CC3E72594ABF}" type="slidenum">
              <a:rPr lang="nb-NO" smtClean="0"/>
              <a:t>7</a:t>
            </a:fld>
            <a:endParaRPr lang="nb-NO"/>
          </a:p>
        </p:txBody>
      </p:sp>
    </p:spTree>
    <p:extLst>
      <p:ext uri="{BB962C8B-B14F-4D97-AF65-F5344CB8AC3E}">
        <p14:creationId xmlns:p14="http://schemas.microsoft.com/office/powerpoint/2010/main" val="2913885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dirty="0"/>
              <a:t>Mange arbeidsgivere har innrettet sin virksomhet etter dette. Spørsmålet er om EFTA-domstolens uttalelse innebærer at dette må endres</a:t>
            </a:r>
          </a:p>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Reisetid er egentlig fritid. Det betyr at reiser som skjer på overtid ikke skulle </a:t>
            </a:r>
            <a:r>
              <a:rPr lang="nb-NO" dirty="0" err="1"/>
              <a:t>overtidsbetales</a:t>
            </a:r>
            <a:r>
              <a:rPr lang="nb-NO" dirty="0"/>
              <a:t> og ikke ga rett på hvile, slik man har etter vanlig arbeidstid. </a:t>
            </a:r>
          </a:p>
          <a:p>
            <a:endParaRPr lang="nb-NO" dirty="0"/>
          </a:p>
        </p:txBody>
      </p:sp>
      <p:sp>
        <p:nvSpPr>
          <p:cNvPr id="4" name="Plassholder for lysbildenummer 3"/>
          <p:cNvSpPr>
            <a:spLocks noGrp="1"/>
          </p:cNvSpPr>
          <p:nvPr>
            <p:ph type="sldNum" sz="quarter" idx="10"/>
          </p:nvPr>
        </p:nvSpPr>
        <p:spPr/>
        <p:txBody>
          <a:bodyPr/>
          <a:lstStyle/>
          <a:p>
            <a:fld id="{03F5D1A9-4B82-412E-920C-CC3E72594ABF}" type="slidenum">
              <a:rPr lang="nb-NO" smtClean="0"/>
              <a:t>15</a:t>
            </a:fld>
            <a:endParaRPr lang="nb-NO"/>
          </a:p>
        </p:txBody>
      </p:sp>
    </p:spTree>
    <p:extLst>
      <p:ext uri="{BB962C8B-B14F-4D97-AF65-F5344CB8AC3E}">
        <p14:creationId xmlns:p14="http://schemas.microsoft.com/office/powerpoint/2010/main" val="272202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dirty="0">
                <a:effectLst/>
              </a:rPr>
              <a:t>Reisetid er den tid som medgår på reisen mellom arbeidssted/bosted og oppdragssted, inkludert nødvendig ventetid underveis. Dersom reisen omfatter flere oppdragssteder, regnes tid for reiser mellom oppdragsstedene som reisetid. Tid som tilbringes på hotell og lignende, beregnes ikke som </a:t>
            </a:r>
            <a:r>
              <a:rPr lang="nb-NO" sz="1200" dirty="0" err="1">
                <a:effectLst/>
              </a:rPr>
              <a:t>reisetid.</a:t>
            </a:r>
            <a:r>
              <a:rPr lang="nb-NO" sz="1200" dirty="0" err="1">
                <a:solidFill>
                  <a:srgbClr val="333333"/>
                </a:solidFill>
                <a:effectLst/>
              </a:rPr>
              <a:t>Det</a:t>
            </a:r>
            <a:r>
              <a:rPr lang="nb-NO" sz="1200" dirty="0">
                <a:solidFill>
                  <a:srgbClr val="333333"/>
                </a:solidFill>
                <a:effectLst/>
              </a:rPr>
              <a:t> gis ikke kompensasjon for reisetid utover 30 minutter pr. reisetime i forbindelse med kurs, seminarer, utstillinger, messer </a:t>
            </a:r>
            <a:r>
              <a:rPr lang="nb-NO" sz="1200" dirty="0" err="1">
                <a:solidFill>
                  <a:srgbClr val="333333"/>
                </a:solidFill>
                <a:effectLst/>
              </a:rPr>
              <a:t>m.v</a:t>
            </a:r>
            <a:r>
              <a:rPr lang="nb-NO" sz="1200" dirty="0">
                <a:solidFill>
                  <a:srgbClr val="333333"/>
                </a:solidFill>
                <a:effectLst/>
              </a:rPr>
              <a:t>. som ikke er en del av det ordinære arbeidet, jf. § 2 1).</a:t>
            </a:r>
          </a:p>
          <a:p>
            <a:endParaRPr lang="nb-NO" dirty="0"/>
          </a:p>
        </p:txBody>
      </p:sp>
      <p:sp>
        <p:nvSpPr>
          <p:cNvPr id="4" name="Plassholder for lysbildenummer 3"/>
          <p:cNvSpPr>
            <a:spLocks noGrp="1"/>
          </p:cNvSpPr>
          <p:nvPr>
            <p:ph type="sldNum" sz="quarter" idx="10"/>
          </p:nvPr>
        </p:nvSpPr>
        <p:spPr/>
        <p:txBody>
          <a:bodyPr/>
          <a:lstStyle/>
          <a:p>
            <a:fld id="{03F5D1A9-4B82-412E-920C-CC3E72594ABF}" type="slidenum">
              <a:rPr lang="nb-NO" smtClean="0"/>
              <a:t>18</a:t>
            </a:fld>
            <a:endParaRPr lang="nb-NO"/>
          </a:p>
        </p:txBody>
      </p:sp>
    </p:spTree>
    <p:extLst>
      <p:ext uri="{BB962C8B-B14F-4D97-AF65-F5344CB8AC3E}">
        <p14:creationId xmlns:p14="http://schemas.microsoft.com/office/powerpoint/2010/main" val="10615712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effectLst/>
              </a:rPr>
              <a:t>Ulempen ved reiser er omtrent lik enten du reiser til utlandet eller innenlands. Akademikerne ønsker derfor at kompensasjon for reisetid, størrelse på kostgodtgjørelse og forsikring i større grad likestilles for reiser innenlands og utenlands. Disse kravene har vi dessverre møtt liten forståelse for hos staten, sier Anette Bjørlin Basma som har vært Akademikernes representant i forhandlingene. </a:t>
            </a:r>
          </a:p>
          <a:p>
            <a:r>
              <a:rPr lang="nb-NO" dirty="0">
                <a:effectLst/>
              </a:rPr>
              <a:t>I følge Basma har forhandlingene som har pågått siden i fjor høst vært krevende. Partene har stått langt fra hverandre. At Stortinget har innført beskatning både på både kost og kilometergodtgjørelsen, har ikke gjort forhandlingene noe lettere. </a:t>
            </a:r>
          </a:p>
          <a:p>
            <a:endParaRPr lang="nb-NO" dirty="0"/>
          </a:p>
        </p:txBody>
      </p:sp>
      <p:sp>
        <p:nvSpPr>
          <p:cNvPr id="4" name="Plassholder for lysbildenummer 3"/>
          <p:cNvSpPr>
            <a:spLocks noGrp="1"/>
          </p:cNvSpPr>
          <p:nvPr>
            <p:ph type="sldNum" sz="quarter" idx="10"/>
          </p:nvPr>
        </p:nvSpPr>
        <p:spPr/>
        <p:txBody>
          <a:bodyPr/>
          <a:lstStyle/>
          <a:p>
            <a:fld id="{03F5D1A9-4B82-412E-920C-CC3E72594ABF}" type="slidenum">
              <a:rPr lang="nb-NO" smtClean="0"/>
              <a:t>20</a:t>
            </a:fld>
            <a:endParaRPr lang="nb-NO"/>
          </a:p>
        </p:txBody>
      </p:sp>
    </p:spTree>
    <p:extLst>
      <p:ext uri="{BB962C8B-B14F-4D97-AF65-F5344CB8AC3E}">
        <p14:creationId xmlns:p14="http://schemas.microsoft.com/office/powerpoint/2010/main" val="32959793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pic>
        <p:nvPicPr>
          <p:cNvPr id="7" name="Bild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3014769" cy="9752400"/>
          </a:xfrm>
          <a:prstGeom prst="rect">
            <a:avLst/>
          </a:prstGeom>
        </p:spPr>
      </p:pic>
      <p:sp>
        <p:nvSpPr>
          <p:cNvPr id="2" name="Tittel 1"/>
          <p:cNvSpPr>
            <a:spLocks noGrp="1"/>
          </p:cNvSpPr>
          <p:nvPr>
            <p:ph type="ctrTitle"/>
          </p:nvPr>
        </p:nvSpPr>
        <p:spPr>
          <a:xfrm>
            <a:off x="2278335" y="624136"/>
            <a:ext cx="9624665" cy="787772"/>
          </a:xfrm>
        </p:spPr>
        <p:txBody>
          <a:bodyPr wrap="square">
            <a:noAutofit/>
          </a:bodyPr>
          <a:lstStyle>
            <a:lvl1pPr>
              <a:defRPr sz="4000" cap="all" baseline="0">
                <a:solidFill>
                  <a:schemeClr val="bg1"/>
                </a:solidFill>
              </a:defRPr>
            </a:lvl1pPr>
          </a:lstStyle>
          <a:p>
            <a:r>
              <a:rPr lang="nb-NO"/>
              <a:t>Klikk for å redigere tittelstil</a:t>
            </a:r>
            <a:endParaRPr lang="nb-NO" dirty="0"/>
          </a:p>
        </p:txBody>
      </p:sp>
      <p:sp>
        <p:nvSpPr>
          <p:cNvPr id="3" name="Undertittel 2"/>
          <p:cNvSpPr>
            <a:spLocks noGrp="1"/>
          </p:cNvSpPr>
          <p:nvPr>
            <p:ph type="subTitle" idx="1" hasCustomPrompt="1"/>
          </p:nvPr>
        </p:nvSpPr>
        <p:spPr>
          <a:xfrm>
            <a:off x="2278335" y="1411908"/>
            <a:ext cx="9624665" cy="246221"/>
          </a:xfrm>
        </p:spPr>
        <p:txBody>
          <a:bodyPr wrap="square">
            <a:spAutoFit/>
          </a:bodyPr>
          <a:lstStyle>
            <a:lvl1pPr marL="0" indent="0" algn="l">
              <a:buNone/>
              <a:defRPr sz="1600" cap="all" baseline="0">
                <a:solidFill>
                  <a:schemeClr val="bg1"/>
                </a:solidFill>
              </a:defRPr>
            </a:lvl1pPr>
            <a:lvl2pPr marL="650152" indent="0" algn="ctr">
              <a:buNone/>
              <a:defRPr>
                <a:solidFill>
                  <a:schemeClr val="tx1">
                    <a:tint val="75000"/>
                  </a:schemeClr>
                </a:solidFill>
              </a:defRPr>
            </a:lvl2pPr>
            <a:lvl3pPr marL="1300303" indent="0" algn="ctr">
              <a:buNone/>
              <a:defRPr>
                <a:solidFill>
                  <a:schemeClr val="tx1">
                    <a:tint val="75000"/>
                  </a:schemeClr>
                </a:solidFill>
              </a:defRPr>
            </a:lvl3pPr>
            <a:lvl4pPr marL="1950456" indent="0" algn="ctr">
              <a:buNone/>
              <a:defRPr>
                <a:solidFill>
                  <a:schemeClr val="tx1">
                    <a:tint val="75000"/>
                  </a:schemeClr>
                </a:solidFill>
              </a:defRPr>
            </a:lvl4pPr>
            <a:lvl5pPr marL="2600607" indent="0" algn="ctr">
              <a:buNone/>
              <a:defRPr>
                <a:solidFill>
                  <a:schemeClr val="tx1">
                    <a:tint val="75000"/>
                  </a:schemeClr>
                </a:solidFill>
              </a:defRPr>
            </a:lvl5pPr>
            <a:lvl6pPr marL="3250759" indent="0" algn="ctr">
              <a:buNone/>
              <a:defRPr>
                <a:solidFill>
                  <a:schemeClr val="tx1">
                    <a:tint val="75000"/>
                  </a:schemeClr>
                </a:solidFill>
              </a:defRPr>
            </a:lvl6pPr>
            <a:lvl7pPr marL="3900912" indent="0" algn="ctr">
              <a:buNone/>
              <a:defRPr>
                <a:solidFill>
                  <a:schemeClr val="tx1">
                    <a:tint val="75000"/>
                  </a:schemeClr>
                </a:solidFill>
              </a:defRPr>
            </a:lvl7pPr>
            <a:lvl8pPr marL="4551063" indent="0" algn="ctr">
              <a:buNone/>
              <a:defRPr>
                <a:solidFill>
                  <a:schemeClr val="tx1">
                    <a:tint val="75000"/>
                  </a:schemeClr>
                </a:solidFill>
              </a:defRPr>
            </a:lvl8pPr>
            <a:lvl9pPr marL="5201215" indent="0" algn="ctr">
              <a:buNone/>
              <a:defRPr>
                <a:solidFill>
                  <a:schemeClr val="tx1">
                    <a:tint val="75000"/>
                  </a:schemeClr>
                </a:solidFill>
              </a:defRPr>
            </a:lvl9pPr>
          </a:lstStyle>
          <a:p>
            <a:r>
              <a:rPr lang="nb-NO" dirty="0"/>
              <a:t>Navn </a:t>
            </a:r>
            <a:r>
              <a:rPr lang="nb-NO" dirty="0" err="1"/>
              <a:t>Navnesen</a:t>
            </a:r>
            <a:endParaRPr lang="nb-NO" dirty="0"/>
          </a:p>
        </p:txBody>
      </p:sp>
    </p:spTree>
    <p:extLst>
      <p:ext uri="{BB962C8B-B14F-4D97-AF65-F5344CB8AC3E}">
        <p14:creationId xmlns:p14="http://schemas.microsoft.com/office/powerpoint/2010/main" val="821224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tellysbilde #2">
    <p:spTree>
      <p:nvGrpSpPr>
        <p:cNvPr id="1" name=""/>
        <p:cNvGrpSpPr/>
        <p:nvPr/>
      </p:nvGrpSpPr>
      <p:grpSpPr>
        <a:xfrm>
          <a:off x="0" y="0"/>
          <a:ext cx="0" cy="0"/>
          <a:chOff x="0" y="0"/>
          <a:chExt cx="0" cy="0"/>
        </a:xfrm>
      </p:grpSpPr>
      <p:pic>
        <p:nvPicPr>
          <p:cNvPr id="7" name="Bild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35" y="-1"/>
            <a:ext cx="13009299" cy="9752400"/>
          </a:xfrm>
          <a:prstGeom prst="rect">
            <a:avLst/>
          </a:prstGeom>
        </p:spPr>
      </p:pic>
      <p:sp>
        <p:nvSpPr>
          <p:cNvPr id="2" name="Tittel 1"/>
          <p:cNvSpPr>
            <a:spLocks noGrp="1"/>
          </p:cNvSpPr>
          <p:nvPr>
            <p:ph type="ctrTitle"/>
          </p:nvPr>
        </p:nvSpPr>
        <p:spPr>
          <a:xfrm>
            <a:off x="2278335" y="624136"/>
            <a:ext cx="9624665" cy="787772"/>
          </a:xfrm>
        </p:spPr>
        <p:txBody>
          <a:bodyPr wrap="square">
            <a:noAutofit/>
          </a:bodyPr>
          <a:lstStyle>
            <a:lvl1pPr>
              <a:defRPr sz="4000" cap="all" baseline="0">
                <a:solidFill>
                  <a:schemeClr val="tx1"/>
                </a:solidFill>
              </a:defRPr>
            </a:lvl1pPr>
          </a:lstStyle>
          <a:p>
            <a:r>
              <a:rPr lang="nb-NO"/>
              <a:t>Klikk for å redigere tittelstil</a:t>
            </a:r>
            <a:endParaRPr lang="nb-NO" dirty="0"/>
          </a:p>
        </p:txBody>
      </p:sp>
      <p:sp>
        <p:nvSpPr>
          <p:cNvPr id="3" name="Undertittel 2"/>
          <p:cNvSpPr>
            <a:spLocks noGrp="1"/>
          </p:cNvSpPr>
          <p:nvPr>
            <p:ph type="subTitle" idx="1" hasCustomPrompt="1"/>
          </p:nvPr>
        </p:nvSpPr>
        <p:spPr>
          <a:xfrm>
            <a:off x="2278335" y="1411908"/>
            <a:ext cx="9624665" cy="246221"/>
          </a:xfrm>
        </p:spPr>
        <p:txBody>
          <a:bodyPr wrap="square">
            <a:spAutoFit/>
          </a:bodyPr>
          <a:lstStyle>
            <a:lvl1pPr marL="0" indent="0" algn="l">
              <a:buNone/>
              <a:defRPr sz="1600" cap="all" baseline="0">
                <a:solidFill>
                  <a:schemeClr val="tx1"/>
                </a:solidFill>
              </a:defRPr>
            </a:lvl1pPr>
            <a:lvl2pPr marL="650152" indent="0" algn="ctr">
              <a:buNone/>
              <a:defRPr>
                <a:solidFill>
                  <a:schemeClr val="tx1">
                    <a:tint val="75000"/>
                  </a:schemeClr>
                </a:solidFill>
              </a:defRPr>
            </a:lvl2pPr>
            <a:lvl3pPr marL="1300303" indent="0" algn="ctr">
              <a:buNone/>
              <a:defRPr>
                <a:solidFill>
                  <a:schemeClr val="tx1">
                    <a:tint val="75000"/>
                  </a:schemeClr>
                </a:solidFill>
              </a:defRPr>
            </a:lvl3pPr>
            <a:lvl4pPr marL="1950456" indent="0" algn="ctr">
              <a:buNone/>
              <a:defRPr>
                <a:solidFill>
                  <a:schemeClr val="tx1">
                    <a:tint val="75000"/>
                  </a:schemeClr>
                </a:solidFill>
              </a:defRPr>
            </a:lvl4pPr>
            <a:lvl5pPr marL="2600607" indent="0" algn="ctr">
              <a:buNone/>
              <a:defRPr>
                <a:solidFill>
                  <a:schemeClr val="tx1">
                    <a:tint val="75000"/>
                  </a:schemeClr>
                </a:solidFill>
              </a:defRPr>
            </a:lvl5pPr>
            <a:lvl6pPr marL="3250759" indent="0" algn="ctr">
              <a:buNone/>
              <a:defRPr>
                <a:solidFill>
                  <a:schemeClr val="tx1">
                    <a:tint val="75000"/>
                  </a:schemeClr>
                </a:solidFill>
              </a:defRPr>
            </a:lvl6pPr>
            <a:lvl7pPr marL="3900912" indent="0" algn="ctr">
              <a:buNone/>
              <a:defRPr>
                <a:solidFill>
                  <a:schemeClr val="tx1">
                    <a:tint val="75000"/>
                  </a:schemeClr>
                </a:solidFill>
              </a:defRPr>
            </a:lvl7pPr>
            <a:lvl8pPr marL="4551063" indent="0" algn="ctr">
              <a:buNone/>
              <a:defRPr>
                <a:solidFill>
                  <a:schemeClr val="tx1">
                    <a:tint val="75000"/>
                  </a:schemeClr>
                </a:solidFill>
              </a:defRPr>
            </a:lvl8pPr>
            <a:lvl9pPr marL="5201215" indent="0" algn="ctr">
              <a:buNone/>
              <a:defRPr>
                <a:solidFill>
                  <a:schemeClr val="tx1">
                    <a:tint val="75000"/>
                  </a:schemeClr>
                </a:solidFill>
              </a:defRPr>
            </a:lvl9pPr>
          </a:lstStyle>
          <a:p>
            <a:r>
              <a:rPr lang="nb-NO" dirty="0"/>
              <a:t>Navn </a:t>
            </a:r>
            <a:r>
              <a:rPr lang="nb-NO" dirty="0" err="1"/>
              <a:t>Navnesen</a:t>
            </a:r>
            <a:endParaRPr lang="nb-NO" dirty="0"/>
          </a:p>
        </p:txBody>
      </p:sp>
    </p:spTree>
    <p:extLst>
      <p:ext uri="{BB962C8B-B14F-4D97-AF65-F5344CB8AC3E}">
        <p14:creationId xmlns:p14="http://schemas.microsoft.com/office/powerpoint/2010/main" val="1930689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lysbildenummer 5"/>
          <p:cNvSpPr>
            <a:spLocks noGrp="1"/>
          </p:cNvSpPr>
          <p:nvPr>
            <p:ph type="sldNum" sz="quarter" idx="4"/>
          </p:nvPr>
        </p:nvSpPr>
        <p:spPr>
          <a:xfrm>
            <a:off x="650241" y="9152044"/>
            <a:ext cx="3034453" cy="153888"/>
          </a:xfrm>
          <a:prstGeom prst="rect">
            <a:avLst/>
          </a:prstGeom>
        </p:spPr>
        <p:txBody>
          <a:bodyPr vert="horz" lIns="0" tIns="0" rIns="0" bIns="0" rtlCol="0" anchor="ctr">
            <a:spAutoFit/>
          </a:bodyPr>
          <a:lstStyle>
            <a:lvl1pPr algn="l">
              <a:defRPr sz="1000" b="1">
                <a:solidFill>
                  <a:schemeClr val="tx1"/>
                </a:solidFill>
              </a:defRPr>
            </a:lvl1pPr>
          </a:lstStyle>
          <a:p>
            <a:fld id="{3761BD3B-BB9F-4640-8067-D3C32440C325}" type="slidenum">
              <a:rPr lang="nb-NO" smtClean="0"/>
              <a:pPr/>
              <a:t>‹#›</a:t>
            </a:fld>
            <a:endParaRPr lang="nb-NO"/>
          </a:p>
        </p:txBody>
      </p:sp>
    </p:spTree>
    <p:extLst>
      <p:ext uri="{BB962C8B-B14F-4D97-AF65-F5344CB8AC3E}">
        <p14:creationId xmlns:p14="http://schemas.microsoft.com/office/powerpoint/2010/main" val="733210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8" name="Plassholder for innhold 2"/>
          <p:cNvSpPr>
            <a:spLocks noGrp="1"/>
          </p:cNvSpPr>
          <p:nvPr>
            <p:ph idx="1"/>
          </p:nvPr>
        </p:nvSpPr>
        <p:spPr>
          <a:xfrm>
            <a:off x="900113" y="2171669"/>
            <a:ext cx="5580697" cy="6305531"/>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2" name="Tittel 1"/>
          <p:cNvSpPr>
            <a:spLocks noGrp="1"/>
          </p:cNvSpPr>
          <p:nvPr>
            <p:ph type="title" hasCustomPrompt="1"/>
          </p:nvPr>
        </p:nvSpPr>
        <p:spPr>
          <a:xfrm>
            <a:off x="650241" y="545784"/>
            <a:ext cx="5830569" cy="1162663"/>
          </a:xfrm>
        </p:spPr>
        <p:txBody>
          <a:bodyPr/>
          <a:lstStyle>
            <a:lvl1pPr>
              <a:defRPr/>
            </a:lvl1pPr>
          </a:lstStyle>
          <a:p>
            <a:r>
              <a:rPr lang="nb-NO" dirty="0"/>
              <a:t>Tittel</a:t>
            </a:r>
          </a:p>
        </p:txBody>
      </p:sp>
      <p:sp>
        <p:nvSpPr>
          <p:cNvPr id="9" name="Plassholder for innhold 2"/>
          <p:cNvSpPr>
            <a:spLocks noGrp="1"/>
          </p:cNvSpPr>
          <p:nvPr>
            <p:ph idx="13"/>
          </p:nvPr>
        </p:nvSpPr>
        <p:spPr>
          <a:xfrm>
            <a:off x="6858857" y="2171669"/>
            <a:ext cx="5580697" cy="6305531"/>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2" name="Plassholder for tekst 11"/>
          <p:cNvSpPr>
            <a:spLocks noGrp="1"/>
          </p:cNvSpPr>
          <p:nvPr>
            <p:ph type="body" sz="quarter" idx="14" hasCustomPrompt="1"/>
          </p:nvPr>
        </p:nvSpPr>
        <p:spPr>
          <a:xfrm>
            <a:off x="6858856" y="545784"/>
            <a:ext cx="5580697" cy="1162663"/>
          </a:xfrm>
        </p:spPr>
        <p:txBody>
          <a:bodyPr/>
          <a:lstStyle>
            <a:lvl1pPr marL="0" indent="0">
              <a:buFont typeface="Arial" pitchFamily="34" charset="0"/>
              <a:buNone/>
              <a:defRPr sz="6000" b="1"/>
            </a:lvl1pPr>
          </a:lstStyle>
          <a:p>
            <a:pPr lvl="0"/>
            <a:r>
              <a:rPr lang="nb-NO" dirty="0"/>
              <a:t>Tittel</a:t>
            </a:r>
          </a:p>
        </p:txBody>
      </p:sp>
      <p:sp>
        <p:nvSpPr>
          <p:cNvPr id="10" name="Plassholder for lysbildenummer 5"/>
          <p:cNvSpPr>
            <a:spLocks noGrp="1"/>
          </p:cNvSpPr>
          <p:nvPr>
            <p:ph type="sldNum" sz="quarter" idx="4"/>
          </p:nvPr>
        </p:nvSpPr>
        <p:spPr>
          <a:xfrm>
            <a:off x="650241" y="9152044"/>
            <a:ext cx="3034453" cy="153888"/>
          </a:xfrm>
          <a:prstGeom prst="rect">
            <a:avLst/>
          </a:prstGeom>
        </p:spPr>
        <p:txBody>
          <a:bodyPr vert="horz" lIns="0" tIns="0" rIns="0" bIns="0" rtlCol="0" anchor="ctr">
            <a:spAutoFit/>
          </a:bodyPr>
          <a:lstStyle>
            <a:lvl1pPr algn="l">
              <a:defRPr sz="1000" b="1">
                <a:solidFill>
                  <a:schemeClr val="tx1"/>
                </a:solidFill>
              </a:defRPr>
            </a:lvl1pPr>
          </a:lstStyle>
          <a:p>
            <a:fld id="{3761BD3B-BB9F-4640-8067-D3C32440C325}" type="slidenum">
              <a:rPr lang="nb-NO" smtClean="0"/>
              <a:pPr/>
              <a:t>‹#›</a:t>
            </a:fld>
            <a:endParaRPr lang="nb-NO"/>
          </a:p>
        </p:txBody>
      </p:sp>
    </p:spTree>
    <p:extLst>
      <p:ext uri="{BB962C8B-B14F-4D97-AF65-F5344CB8AC3E}">
        <p14:creationId xmlns:p14="http://schemas.microsoft.com/office/powerpoint/2010/main" val="2154792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tel, innhold og bilde/farge">
    <p:spTree>
      <p:nvGrpSpPr>
        <p:cNvPr id="1" name=""/>
        <p:cNvGrpSpPr/>
        <p:nvPr/>
      </p:nvGrpSpPr>
      <p:grpSpPr>
        <a:xfrm>
          <a:off x="0" y="0"/>
          <a:ext cx="0" cy="0"/>
          <a:chOff x="0" y="0"/>
          <a:chExt cx="0" cy="0"/>
        </a:xfrm>
      </p:grpSpPr>
      <p:sp>
        <p:nvSpPr>
          <p:cNvPr id="8" name="Plassholder for innhold 2"/>
          <p:cNvSpPr>
            <a:spLocks noGrp="1"/>
          </p:cNvSpPr>
          <p:nvPr>
            <p:ph idx="1"/>
          </p:nvPr>
        </p:nvSpPr>
        <p:spPr>
          <a:xfrm>
            <a:off x="900113" y="2171669"/>
            <a:ext cx="4522167" cy="6305531"/>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0" name="Tittel 1"/>
          <p:cNvSpPr>
            <a:spLocks noGrp="1"/>
          </p:cNvSpPr>
          <p:nvPr>
            <p:ph type="title"/>
          </p:nvPr>
        </p:nvSpPr>
        <p:spPr>
          <a:xfrm>
            <a:off x="650241" y="545784"/>
            <a:ext cx="11828824" cy="1162663"/>
          </a:xfrm>
        </p:spPr>
        <p:txBody>
          <a:bodyPr/>
          <a:lstStyle/>
          <a:p>
            <a:r>
              <a:rPr lang="nb-NO"/>
              <a:t>Klikk for å redigere tittelstil</a:t>
            </a:r>
          </a:p>
        </p:txBody>
      </p:sp>
      <p:sp>
        <p:nvSpPr>
          <p:cNvPr id="4" name="Plassholder for bilde 3"/>
          <p:cNvSpPr>
            <a:spLocks noGrp="1"/>
          </p:cNvSpPr>
          <p:nvPr>
            <p:ph type="pic" sz="quarter" idx="13" hasCustomPrompt="1"/>
          </p:nvPr>
        </p:nvSpPr>
        <p:spPr>
          <a:xfrm>
            <a:off x="5742719" y="1829752"/>
            <a:ext cx="6744240" cy="6739200"/>
          </a:xfrm>
          <a:solidFill>
            <a:schemeClr val="tx1"/>
          </a:solidFill>
        </p:spPr>
        <p:txBody>
          <a:bodyPr/>
          <a:lstStyle>
            <a:lvl1pPr>
              <a:defRPr baseline="0">
                <a:solidFill>
                  <a:schemeClr val="bg1"/>
                </a:solidFill>
              </a:defRPr>
            </a:lvl1pPr>
          </a:lstStyle>
          <a:p>
            <a:r>
              <a:rPr lang="nb-NO" dirty="0"/>
              <a:t>Sett inn bilde eller fyll med farge</a:t>
            </a:r>
          </a:p>
        </p:txBody>
      </p:sp>
      <p:sp>
        <p:nvSpPr>
          <p:cNvPr id="6" name="Plassholder for lysbildenummer 5"/>
          <p:cNvSpPr>
            <a:spLocks noGrp="1"/>
          </p:cNvSpPr>
          <p:nvPr>
            <p:ph type="sldNum" sz="quarter" idx="4"/>
          </p:nvPr>
        </p:nvSpPr>
        <p:spPr>
          <a:xfrm>
            <a:off x="650241" y="9152044"/>
            <a:ext cx="3034453" cy="153888"/>
          </a:xfrm>
          <a:prstGeom prst="rect">
            <a:avLst/>
          </a:prstGeom>
        </p:spPr>
        <p:txBody>
          <a:bodyPr vert="horz" lIns="0" tIns="0" rIns="0" bIns="0" rtlCol="0" anchor="ctr">
            <a:spAutoFit/>
          </a:bodyPr>
          <a:lstStyle>
            <a:lvl1pPr algn="l">
              <a:defRPr sz="1000" b="1">
                <a:solidFill>
                  <a:schemeClr val="tx1"/>
                </a:solidFill>
              </a:defRPr>
            </a:lvl1pPr>
          </a:lstStyle>
          <a:p>
            <a:fld id="{3761BD3B-BB9F-4640-8067-D3C32440C325}" type="slidenum">
              <a:rPr lang="nb-NO" smtClean="0"/>
              <a:pPr/>
              <a:t>‹#›</a:t>
            </a:fld>
            <a:endParaRPr lang="nb-NO"/>
          </a:p>
        </p:txBody>
      </p:sp>
    </p:spTree>
    <p:extLst>
      <p:ext uri="{BB962C8B-B14F-4D97-AF65-F5344CB8AC3E}">
        <p14:creationId xmlns:p14="http://schemas.microsoft.com/office/powerpoint/2010/main" val="3908844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killeside">
    <p:spTree>
      <p:nvGrpSpPr>
        <p:cNvPr id="1" name=""/>
        <p:cNvGrpSpPr/>
        <p:nvPr/>
      </p:nvGrpSpPr>
      <p:grpSpPr>
        <a:xfrm>
          <a:off x="0" y="0"/>
          <a:ext cx="0" cy="0"/>
          <a:chOff x="0" y="0"/>
          <a:chExt cx="0" cy="0"/>
        </a:xfrm>
      </p:grpSpPr>
      <p:sp>
        <p:nvSpPr>
          <p:cNvPr id="7" name="Plassholder for bilde 3"/>
          <p:cNvSpPr>
            <a:spLocks noGrp="1"/>
          </p:cNvSpPr>
          <p:nvPr>
            <p:ph type="pic" sz="quarter" idx="13" hasCustomPrompt="1"/>
          </p:nvPr>
        </p:nvSpPr>
        <p:spPr>
          <a:xfrm>
            <a:off x="0" y="3944"/>
            <a:ext cx="13004800" cy="8604000"/>
          </a:xfrm>
          <a:solidFill>
            <a:schemeClr val="accent1"/>
          </a:solidFill>
        </p:spPr>
        <p:txBody>
          <a:bodyPr/>
          <a:lstStyle>
            <a:lvl1pPr>
              <a:defRPr baseline="0">
                <a:solidFill>
                  <a:schemeClr val="bg1"/>
                </a:solidFill>
              </a:defRPr>
            </a:lvl1pPr>
          </a:lstStyle>
          <a:p>
            <a:r>
              <a:rPr lang="nb-NO" dirty="0"/>
              <a:t>Sett inn bilde eller fyll med farge</a:t>
            </a:r>
          </a:p>
        </p:txBody>
      </p:sp>
      <p:sp>
        <p:nvSpPr>
          <p:cNvPr id="2" name="Tittel 1"/>
          <p:cNvSpPr>
            <a:spLocks noGrp="1"/>
          </p:cNvSpPr>
          <p:nvPr>
            <p:ph type="title"/>
          </p:nvPr>
        </p:nvSpPr>
        <p:spPr>
          <a:xfrm>
            <a:off x="2635529" y="4465712"/>
            <a:ext cx="9843536" cy="1162663"/>
          </a:xfrm>
        </p:spPr>
        <p:txBody>
          <a:bodyPr/>
          <a:lstStyle/>
          <a:p>
            <a:r>
              <a:rPr lang="nb-NO"/>
              <a:t>Klikk for å redigere tittelstil</a:t>
            </a:r>
            <a:endParaRPr lang="nb-NO" dirty="0"/>
          </a:p>
        </p:txBody>
      </p:sp>
      <p:pic>
        <p:nvPicPr>
          <p:cNvPr id="4" name="Bild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15367" y="8875851"/>
            <a:ext cx="2389435" cy="877752"/>
          </a:xfrm>
          <a:prstGeom prst="rect">
            <a:avLst/>
          </a:prstGeom>
        </p:spPr>
      </p:pic>
      <p:sp>
        <p:nvSpPr>
          <p:cNvPr id="8" name="Plassholder for tekst 11"/>
          <p:cNvSpPr>
            <a:spLocks noGrp="1"/>
          </p:cNvSpPr>
          <p:nvPr>
            <p:ph type="body" sz="quarter" idx="14" hasCustomPrompt="1"/>
          </p:nvPr>
        </p:nvSpPr>
        <p:spPr>
          <a:xfrm>
            <a:off x="2635529" y="5482332"/>
            <a:ext cx="9843536" cy="615553"/>
          </a:xfrm>
        </p:spPr>
        <p:txBody>
          <a:bodyPr wrap="square">
            <a:spAutoFit/>
          </a:bodyPr>
          <a:lstStyle>
            <a:lvl1pPr marL="0" indent="0">
              <a:buFont typeface="Arial" pitchFamily="34" charset="0"/>
              <a:buNone/>
              <a:defRPr sz="4000" b="1"/>
            </a:lvl1pPr>
          </a:lstStyle>
          <a:p>
            <a:pPr lvl="0"/>
            <a:r>
              <a:rPr lang="nb-NO" dirty="0"/>
              <a:t>Undertittel</a:t>
            </a:r>
          </a:p>
        </p:txBody>
      </p:sp>
      <p:sp>
        <p:nvSpPr>
          <p:cNvPr id="9" name="Plassholder for lysbildenummer 5"/>
          <p:cNvSpPr>
            <a:spLocks noGrp="1"/>
          </p:cNvSpPr>
          <p:nvPr>
            <p:ph type="sldNum" sz="quarter" idx="4"/>
          </p:nvPr>
        </p:nvSpPr>
        <p:spPr>
          <a:xfrm>
            <a:off x="650241" y="9152044"/>
            <a:ext cx="3034453" cy="153888"/>
          </a:xfrm>
          <a:prstGeom prst="rect">
            <a:avLst/>
          </a:prstGeom>
        </p:spPr>
        <p:txBody>
          <a:bodyPr vert="horz" lIns="0" tIns="0" rIns="0" bIns="0" rtlCol="0" anchor="ctr">
            <a:spAutoFit/>
          </a:bodyPr>
          <a:lstStyle>
            <a:lvl1pPr algn="l">
              <a:defRPr sz="1000" b="1">
                <a:solidFill>
                  <a:schemeClr val="tx1"/>
                </a:solidFill>
              </a:defRPr>
            </a:lvl1pPr>
          </a:lstStyle>
          <a:p>
            <a:fld id="{3761BD3B-BB9F-4640-8067-D3C32440C325}" type="slidenum">
              <a:rPr lang="nb-NO" smtClean="0"/>
              <a:pPr/>
              <a:t>‹#›</a:t>
            </a:fld>
            <a:endParaRPr lang="nb-NO"/>
          </a:p>
        </p:txBody>
      </p:sp>
    </p:spTree>
    <p:extLst>
      <p:ext uri="{BB962C8B-B14F-4D97-AF65-F5344CB8AC3E}">
        <p14:creationId xmlns:p14="http://schemas.microsoft.com/office/powerpoint/2010/main" val="907529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4" name="Plassholder for lysbildenummer 5"/>
          <p:cNvSpPr>
            <a:spLocks noGrp="1"/>
          </p:cNvSpPr>
          <p:nvPr>
            <p:ph type="sldNum" sz="quarter" idx="4"/>
          </p:nvPr>
        </p:nvSpPr>
        <p:spPr>
          <a:xfrm>
            <a:off x="650241" y="9152044"/>
            <a:ext cx="3034453" cy="153888"/>
          </a:xfrm>
          <a:prstGeom prst="rect">
            <a:avLst/>
          </a:prstGeom>
        </p:spPr>
        <p:txBody>
          <a:bodyPr vert="horz" lIns="0" tIns="0" rIns="0" bIns="0" rtlCol="0" anchor="ctr">
            <a:spAutoFit/>
          </a:bodyPr>
          <a:lstStyle>
            <a:lvl1pPr algn="l">
              <a:defRPr sz="1000" b="1">
                <a:solidFill>
                  <a:schemeClr val="tx1"/>
                </a:solidFill>
              </a:defRPr>
            </a:lvl1pPr>
          </a:lstStyle>
          <a:p>
            <a:fld id="{3761BD3B-BB9F-4640-8067-D3C32440C325}" type="slidenum">
              <a:rPr lang="nb-NO" smtClean="0"/>
              <a:pPr/>
              <a:t>‹#›</a:t>
            </a:fld>
            <a:endParaRPr lang="nb-NO"/>
          </a:p>
        </p:txBody>
      </p:sp>
    </p:spTree>
    <p:extLst>
      <p:ext uri="{BB962C8B-B14F-4D97-AF65-F5344CB8AC3E}">
        <p14:creationId xmlns:p14="http://schemas.microsoft.com/office/powerpoint/2010/main" val="483845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3" name="Plassholder for lysbildenummer 5"/>
          <p:cNvSpPr>
            <a:spLocks noGrp="1"/>
          </p:cNvSpPr>
          <p:nvPr>
            <p:ph type="sldNum" sz="quarter" idx="4"/>
          </p:nvPr>
        </p:nvSpPr>
        <p:spPr>
          <a:xfrm>
            <a:off x="650241" y="9152044"/>
            <a:ext cx="3034453" cy="153888"/>
          </a:xfrm>
          <a:prstGeom prst="rect">
            <a:avLst/>
          </a:prstGeom>
        </p:spPr>
        <p:txBody>
          <a:bodyPr vert="horz" lIns="0" tIns="0" rIns="0" bIns="0" rtlCol="0" anchor="ctr">
            <a:spAutoFit/>
          </a:bodyPr>
          <a:lstStyle>
            <a:lvl1pPr algn="l">
              <a:defRPr sz="1000" b="1">
                <a:solidFill>
                  <a:schemeClr val="tx1"/>
                </a:solidFill>
              </a:defRPr>
            </a:lvl1pPr>
          </a:lstStyle>
          <a:p>
            <a:fld id="{3761BD3B-BB9F-4640-8067-D3C32440C325}" type="slidenum">
              <a:rPr lang="nb-NO" smtClean="0"/>
              <a:pPr/>
              <a:t>‹#›</a:t>
            </a:fld>
            <a:endParaRPr lang="nb-NO"/>
          </a:p>
        </p:txBody>
      </p:sp>
    </p:spTree>
    <p:extLst>
      <p:ext uri="{BB962C8B-B14F-4D97-AF65-F5344CB8AC3E}">
        <p14:creationId xmlns:p14="http://schemas.microsoft.com/office/powerpoint/2010/main" val="332553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Bilde 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0" y="1"/>
            <a:ext cx="13004800" cy="8779612"/>
          </a:xfrm>
          <a:prstGeom prst="rect">
            <a:avLst/>
          </a:prstGeom>
        </p:spPr>
      </p:pic>
      <p:sp>
        <p:nvSpPr>
          <p:cNvPr id="2" name="Plassholder for tittel 1"/>
          <p:cNvSpPr>
            <a:spLocks noGrp="1"/>
          </p:cNvSpPr>
          <p:nvPr>
            <p:ph type="title"/>
          </p:nvPr>
        </p:nvSpPr>
        <p:spPr>
          <a:xfrm>
            <a:off x="650241" y="545784"/>
            <a:ext cx="11828824" cy="1162663"/>
          </a:xfrm>
          <a:prstGeom prst="rect">
            <a:avLst/>
          </a:prstGeom>
        </p:spPr>
        <p:txBody>
          <a:bodyPr vert="horz" lIns="0" tIns="0" rIns="0" bIns="0" rtlCol="0" anchor="t" anchorCtr="0">
            <a:normAutofit/>
          </a:bodyPr>
          <a:lstStyle/>
          <a:p>
            <a:r>
              <a:rPr lang="nb-NO" dirty="0"/>
              <a:t>Klikk for å redigere tittelstil</a:t>
            </a:r>
          </a:p>
        </p:txBody>
      </p:sp>
      <p:sp>
        <p:nvSpPr>
          <p:cNvPr id="3" name="Plassholder for tekst 2"/>
          <p:cNvSpPr>
            <a:spLocks noGrp="1"/>
          </p:cNvSpPr>
          <p:nvPr>
            <p:ph type="body" idx="1"/>
          </p:nvPr>
        </p:nvSpPr>
        <p:spPr>
          <a:xfrm>
            <a:off x="900113" y="2171669"/>
            <a:ext cx="11362927" cy="6305531"/>
          </a:xfrm>
          <a:prstGeom prst="rect">
            <a:avLst/>
          </a:prstGeom>
        </p:spPr>
        <p:txBody>
          <a:bodyPr vert="horz" lIns="0" tIns="0" rIns="0" bIns="0" rtlCol="0" anchor="t" anchorCtr="0">
            <a:no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6" name="Plassholder for lysbildenummer 5"/>
          <p:cNvSpPr>
            <a:spLocks noGrp="1"/>
          </p:cNvSpPr>
          <p:nvPr>
            <p:ph type="sldNum" sz="quarter" idx="4"/>
          </p:nvPr>
        </p:nvSpPr>
        <p:spPr>
          <a:xfrm>
            <a:off x="650241" y="9152044"/>
            <a:ext cx="3034453" cy="153888"/>
          </a:xfrm>
          <a:prstGeom prst="rect">
            <a:avLst/>
          </a:prstGeom>
        </p:spPr>
        <p:txBody>
          <a:bodyPr vert="horz" lIns="0" tIns="0" rIns="0" bIns="0" rtlCol="0" anchor="ctr">
            <a:spAutoFit/>
          </a:bodyPr>
          <a:lstStyle>
            <a:lvl1pPr algn="l">
              <a:defRPr sz="1000" b="1">
                <a:solidFill>
                  <a:schemeClr val="tx1"/>
                </a:solidFill>
              </a:defRPr>
            </a:lvl1pPr>
          </a:lstStyle>
          <a:p>
            <a:fld id="{3761BD3B-BB9F-4640-8067-D3C32440C325}" type="slidenum">
              <a:rPr lang="nb-NO" smtClean="0"/>
              <a:pPr/>
              <a:t>‹#›</a:t>
            </a:fld>
            <a:endParaRPr lang="nb-NO"/>
          </a:p>
        </p:txBody>
      </p:sp>
      <p:pic>
        <p:nvPicPr>
          <p:cNvPr id="9" name="Bilde 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615367" y="8875851"/>
            <a:ext cx="2389435" cy="877752"/>
          </a:xfrm>
          <a:prstGeom prst="rect">
            <a:avLst/>
          </a:prstGeom>
        </p:spPr>
      </p:pic>
    </p:spTree>
    <p:extLst>
      <p:ext uri="{BB962C8B-B14F-4D97-AF65-F5344CB8AC3E}">
        <p14:creationId xmlns:p14="http://schemas.microsoft.com/office/powerpoint/2010/main" val="2057576951"/>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2" r:id="rId4"/>
    <p:sldLayoutId id="2147483656" r:id="rId5"/>
    <p:sldLayoutId id="2147483657" r:id="rId6"/>
    <p:sldLayoutId id="2147483654" r:id="rId7"/>
    <p:sldLayoutId id="2147483655" r:id="rId8"/>
  </p:sldLayoutIdLst>
  <p:hf hdr="0" ftr="0" dt="0"/>
  <p:txStyles>
    <p:titleStyle>
      <a:lvl1pPr algn="l" defTabSz="1300303" rtl="0" eaLnBrk="1" latinLnBrk="0" hangingPunct="1">
        <a:spcBef>
          <a:spcPct val="0"/>
        </a:spcBef>
        <a:buNone/>
        <a:defRPr sz="6000" b="1" kern="1200">
          <a:solidFill>
            <a:schemeClr val="tx1"/>
          </a:solidFill>
          <a:latin typeface="+mj-lt"/>
          <a:ea typeface="+mj-ea"/>
          <a:cs typeface="+mj-cs"/>
        </a:defRPr>
      </a:lvl1pPr>
    </p:titleStyle>
    <p:bodyStyle>
      <a:lvl1pPr marL="487614" indent="-487614" algn="l" defTabSz="1300303" rtl="0" eaLnBrk="1" latinLnBrk="0" hangingPunct="1">
        <a:spcBef>
          <a:spcPct val="20000"/>
        </a:spcBef>
        <a:buClr>
          <a:schemeClr val="accent1"/>
        </a:buClr>
        <a:buFontTx/>
        <a:buBlip>
          <a:blip r:embed="rId12"/>
        </a:buBlip>
        <a:defRPr sz="3200" kern="1200">
          <a:solidFill>
            <a:schemeClr val="tx1"/>
          </a:solidFill>
          <a:latin typeface="+mn-lt"/>
          <a:ea typeface="+mn-ea"/>
          <a:cs typeface="+mn-cs"/>
        </a:defRPr>
      </a:lvl1pPr>
      <a:lvl2pPr marL="889000" indent="-404813" algn="l" defTabSz="1300303" rtl="0" eaLnBrk="1" latinLnBrk="0" hangingPunct="1">
        <a:spcBef>
          <a:spcPct val="20000"/>
        </a:spcBef>
        <a:spcAft>
          <a:spcPts val="900"/>
        </a:spcAft>
        <a:buClr>
          <a:schemeClr val="accent1"/>
        </a:buClr>
        <a:buFontTx/>
        <a:buBlip>
          <a:blip r:embed="rId12"/>
        </a:buBlip>
        <a:defRPr sz="2400" kern="1200">
          <a:solidFill>
            <a:schemeClr val="tx1"/>
          </a:solidFill>
          <a:latin typeface="+mn-lt"/>
          <a:ea typeface="+mn-ea"/>
          <a:cs typeface="+mn-cs"/>
        </a:defRPr>
      </a:lvl2pPr>
      <a:lvl3pPr marL="1260475" indent="-323850" algn="l" defTabSz="1300303" rtl="0" eaLnBrk="1" latinLnBrk="0" hangingPunct="1">
        <a:spcBef>
          <a:spcPct val="20000"/>
        </a:spcBef>
        <a:buClr>
          <a:schemeClr val="accent1"/>
        </a:buClr>
        <a:buFontTx/>
        <a:buBlip>
          <a:blip r:embed="rId12"/>
        </a:buBlip>
        <a:defRPr sz="1600" kern="1200">
          <a:solidFill>
            <a:schemeClr val="tx1"/>
          </a:solidFill>
          <a:latin typeface="+mn-lt"/>
          <a:ea typeface="+mn-ea"/>
          <a:cs typeface="+mn-cs"/>
        </a:defRPr>
      </a:lvl3pPr>
      <a:lvl4pPr marL="1611313" indent="-323850" algn="l" defTabSz="1300303" rtl="0" eaLnBrk="1" latinLnBrk="0" hangingPunct="1">
        <a:spcBef>
          <a:spcPct val="20000"/>
        </a:spcBef>
        <a:buClr>
          <a:schemeClr val="accent1"/>
        </a:buClr>
        <a:buFontTx/>
        <a:buBlip>
          <a:blip r:embed="rId12"/>
        </a:buBlip>
        <a:defRPr sz="1600" kern="1200">
          <a:solidFill>
            <a:schemeClr val="tx1"/>
          </a:solidFill>
          <a:latin typeface="+mn-lt"/>
          <a:ea typeface="+mn-ea"/>
          <a:cs typeface="+mn-cs"/>
        </a:defRPr>
      </a:lvl4pPr>
      <a:lvl5pPr marL="1970088" indent="-323850" algn="l" defTabSz="1300303" rtl="0" eaLnBrk="1" latinLnBrk="0" hangingPunct="1">
        <a:spcBef>
          <a:spcPct val="20000"/>
        </a:spcBef>
        <a:buClr>
          <a:schemeClr val="accent1"/>
        </a:buClr>
        <a:buFontTx/>
        <a:buBlip>
          <a:blip r:embed="rId12"/>
        </a:buBlip>
        <a:defRPr sz="1600" kern="1200">
          <a:solidFill>
            <a:schemeClr val="tx1"/>
          </a:solidFill>
          <a:latin typeface="+mn-lt"/>
          <a:ea typeface="+mn-ea"/>
          <a:cs typeface="+mn-cs"/>
        </a:defRPr>
      </a:lvl5pPr>
      <a:lvl6pPr marL="3575835" indent="-325076" algn="l" defTabSz="1300303"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225988" indent="-325076" algn="l" defTabSz="1300303"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76139" indent="-325076" algn="l" defTabSz="1300303"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526291" indent="-325076" algn="l" defTabSz="1300303"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nb-NO"/>
      </a:defPPr>
      <a:lvl1pPr marL="0" algn="l" defTabSz="1300303" rtl="0" eaLnBrk="1" latinLnBrk="0" hangingPunct="1">
        <a:defRPr sz="2600" kern="1200">
          <a:solidFill>
            <a:schemeClr val="tx1"/>
          </a:solidFill>
          <a:latin typeface="+mn-lt"/>
          <a:ea typeface="+mn-ea"/>
          <a:cs typeface="+mn-cs"/>
        </a:defRPr>
      </a:lvl1pPr>
      <a:lvl2pPr marL="650152" algn="l" defTabSz="1300303" rtl="0" eaLnBrk="1" latinLnBrk="0" hangingPunct="1">
        <a:defRPr sz="2600" kern="1200">
          <a:solidFill>
            <a:schemeClr val="tx1"/>
          </a:solidFill>
          <a:latin typeface="+mn-lt"/>
          <a:ea typeface="+mn-ea"/>
          <a:cs typeface="+mn-cs"/>
        </a:defRPr>
      </a:lvl2pPr>
      <a:lvl3pPr marL="1300303" algn="l" defTabSz="1300303" rtl="0" eaLnBrk="1" latinLnBrk="0" hangingPunct="1">
        <a:defRPr sz="2600" kern="1200">
          <a:solidFill>
            <a:schemeClr val="tx1"/>
          </a:solidFill>
          <a:latin typeface="+mn-lt"/>
          <a:ea typeface="+mn-ea"/>
          <a:cs typeface="+mn-cs"/>
        </a:defRPr>
      </a:lvl3pPr>
      <a:lvl4pPr marL="1950456" algn="l" defTabSz="1300303" rtl="0" eaLnBrk="1" latinLnBrk="0" hangingPunct="1">
        <a:defRPr sz="2600" kern="1200">
          <a:solidFill>
            <a:schemeClr val="tx1"/>
          </a:solidFill>
          <a:latin typeface="+mn-lt"/>
          <a:ea typeface="+mn-ea"/>
          <a:cs typeface="+mn-cs"/>
        </a:defRPr>
      </a:lvl4pPr>
      <a:lvl5pPr marL="2600607" algn="l" defTabSz="1300303" rtl="0" eaLnBrk="1" latinLnBrk="0" hangingPunct="1">
        <a:defRPr sz="2600" kern="1200">
          <a:solidFill>
            <a:schemeClr val="tx1"/>
          </a:solidFill>
          <a:latin typeface="+mn-lt"/>
          <a:ea typeface="+mn-ea"/>
          <a:cs typeface="+mn-cs"/>
        </a:defRPr>
      </a:lvl5pPr>
      <a:lvl6pPr marL="3250759" algn="l" defTabSz="1300303" rtl="0" eaLnBrk="1" latinLnBrk="0" hangingPunct="1">
        <a:defRPr sz="2600" kern="1200">
          <a:solidFill>
            <a:schemeClr val="tx1"/>
          </a:solidFill>
          <a:latin typeface="+mn-lt"/>
          <a:ea typeface="+mn-ea"/>
          <a:cs typeface="+mn-cs"/>
        </a:defRPr>
      </a:lvl6pPr>
      <a:lvl7pPr marL="3900912" algn="l" defTabSz="1300303" rtl="0" eaLnBrk="1" latinLnBrk="0" hangingPunct="1">
        <a:defRPr sz="2600" kern="1200">
          <a:solidFill>
            <a:schemeClr val="tx1"/>
          </a:solidFill>
          <a:latin typeface="+mn-lt"/>
          <a:ea typeface="+mn-ea"/>
          <a:cs typeface="+mn-cs"/>
        </a:defRPr>
      </a:lvl7pPr>
      <a:lvl8pPr marL="4551063" algn="l" defTabSz="1300303" rtl="0" eaLnBrk="1" latinLnBrk="0" hangingPunct="1">
        <a:defRPr sz="2600" kern="1200">
          <a:solidFill>
            <a:schemeClr val="tx1"/>
          </a:solidFill>
          <a:latin typeface="+mn-lt"/>
          <a:ea typeface="+mn-ea"/>
          <a:cs typeface="+mn-cs"/>
        </a:defRPr>
      </a:lvl8pPr>
      <a:lvl9pPr marL="5201215" algn="l" defTabSz="1300303"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lovdata.no/pro/#reference/lov/2005-06-17-62/%C2%A710-1"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s://lovdata.no/pro/#reference/eu/32003l0088"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1749873" y="624136"/>
            <a:ext cx="10153128" cy="787772"/>
          </a:xfrm>
        </p:spPr>
        <p:txBody>
          <a:bodyPr/>
          <a:lstStyle/>
          <a:p>
            <a:r>
              <a:rPr lang="nb-NO" sz="3200" dirty="0"/>
              <a:t>	Reisetid=arbeidstid?</a:t>
            </a:r>
          </a:p>
        </p:txBody>
      </p:sp>
      <p:sp>
        <p:nvSpPr>
          <p:cNvPr id="3" name="Undertittel 2"/>
          <p:cNvSpPr>
            <a:spLocks noGrp="1"/>
          </p:cNvSpPr>
          <p:nvPr>
            <p:ph type="subTitle" idx="1"/>
          </p:nvPr>
        </p:nvSpPr>
        <p:spPr>
          <a:xfrm>
            <a:off x="2397944" y="8276272"/>
            <a:ext cx="9624665" cy="984885"/>
          </a:xfrm>
        </p:spPr>
        <p:txBody>
          <a:bodyPr/>
          <a:lstStyle/>
          <a:p>
            <a:r>
              <a:rPr lang="nb-NO" sz="3200" dirty="0"/>
              <a:t>	  Tariffkonferansen 2018</a:t>
            </a:r>
            <a:br>
              <a:rPr lang="nb-NO" sz="3200" dirty="0"/>
            </a:br>
            <a:r>
              <a:rPr lang="nb-NO" sz="3200" dirty="0"/>
              <a:t>		</a:t>
            </a:r>
            <a:r>
              <a:rPr lang="nb-NO" sz="1800" dirty="0"/>
              <a:t>v/advokat </a:t>
            </a:r>
            <a:r>
              <a:rPr lang="nb-NO" sz="1800" dirty="0" err="1"/>
              <a:t>iuliana</a:t>
            </a:r>
            <a:r>
              <a:rPr lang="nb-NO" sz="1800" dirty="0"/>
              <a:t> pedersen</a:t>
            </a:r>
            <a:endParaRPr lang="nb-NO" sz="3200" dirty="0"/>
          </a:p>
        </p:txBody>
      </p:sp>
    </p:spTree>
    <p:extLst>
      <p:ext uri="{BB962C8B-B14F-4D97-AF65-F5344CB8AC3E}">
        <p14:creationId xmlns:p14="http://schemas.microsoft.com/office/powerpoint/2010/main" val="2577738070"/>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EE58911-95E9-410B-A054-DD8E8C010AC1}"/>
              </a:ext>
            </a:extLst>
          </p:cNvPr>
          <p:cNvSpPr>
            <a:spLocks noGrp="1"/>
          </p:cNvSpPr>
          <p:nvPr>
            <p:ph type="title"/>
          </p:nvPr>
        </p:nvSpPr>
        <p:spPr/>
        <p:txBody>
          <a:bodyPr/>
          <a:lstStyle/>
          <a:p>
            <a:r>
              <a:rPr lang="nb-NO" dirty="0"/>
              <a:t>Kårstø dommen forts.</a:t>
            </a:r>
          </a:p>
        </p:txBody>
      </p:sp>
      <p:sp>
        <p:nvSpPr>
          <p:cNvPr id="3" name="Plassholder for innhold 2">
            <a:extLst>
              <a:ext uri="{FF2B5EF4-FFF2-40B4-BE49-F238E27FC236}">
                <a16:creationId xmlns:a16="http://schemas.microsoft.com/office/drawing/2014/main" id="{62EC10B7-AE78-4CF0-8FAA-577DC4D8D92F}"/>
              </a:ext>
            </a:extLst>
          </p:cNvPr>
          <p:cNvSpPr>
            <a:spLocks noGrp="1"/>
          </p:cNvSpPr>
          <p:nvPr>
            <p:ph idx="1"/>
          </p:nvPr>
        </p:nvSpPr>
        <p:spPr/>
        <p:txBody>
          <a:bodyPr/>
          <a:lstStyle/>
          <a:p>
            <a:r>
              <a:rPr lang="nb-NO" dirty="0"/>
              <a:t>Høyesterett fant det heller </a:t>
            </a:r>
            <a:r>
              <a:rPr lang="nb-NO" dirty="0">
                <a:solidFill>
                  <a:srgbClr val="C00000"/>
                </a:solidFill>
              </a:rPr>
              <a:t>ikke dokumentert </a:t>
            </a:r>
            <a:r>
              <a:rPr lang="nb-NO" dirty="0"/>
              <a:t>at det forelå noen </a:t>
            </a:r>
            <a:r>
              <a:rPr lang="nb-NO" dirty="0">
                <a:solidFill>
                  <a:srgbClr val="C00000"/>
                </a:solidFill>
              </a:rPr>
              <a:t>fast praksis </a:t>
            </a:r>
            <a:r>
              <a:rPr lang="nb-NO" dirty="0"/>
              <a:t>for at transporten skulle regnes som arbeidstid, verken ved det konkrete anlegget eller for andre større anlegg som kunne gi veiledning i saken. </a:t>
            </a:r>
          </a:p>
          <a:p>
            <a:r>
              <a:rPr lang="nb-NO" dirty="0"/>
              <a:t>Høyesterett kom etter dette til at den aktuelle </a:t>
            </a:r>
            <a:r>
              <a:rPr lang="nb-NO" dirty="0">
                <a:solidFill>
                  <a:srgbClr val="C00000"/>
                </a:solidFill>
              </a:rPr>
              <a:t>transporten ikke var å anse som arbeidstid.</a:t>
            </a:r>
          </a:p>
          <a:p>
            <a:pPr marL="0" indent="0">
              <a:buNone/>
            </a:pPr>
            <a:endParaRPr lang="nb-NO" dirty="0"/>
          </a:p>
        </p:txBody>
      </p:sp>
      <p:sp>
        <p:nvSpPr>
          <p:cNvPr id="4" name="Plassholder for lysbildenummer 3">
            <a:extLst>
              <a:ext uri="{FF2B5EF4-FFF2-40B4-BE49-F238E27FC236}">
                <a16:creationId xmlns:a16="http://schemas.microsoft.com/office/drawing/2014/main" id="{597BAA6F-FEBA-4223-B2C5-12EB272ACE73}"/>
              </a:ext>
            </a:extLst>
          </p:cNvPr>
          <p:cNvSpPr>
            <a:spLocks noGrp="1"/>
          </p:cNvSpPr>
          <p:nvPr>
            <p:ph type="sldNum" sz="quarter" idx="4"/>
          </p:nvPr>
        </p:nvSpPr>
        <p:spPr/>
        <p:txBody>
          <a:bodyPr/>
          <a:lstStyle/>
          <a:p>
            <a:fld id="{3761BD3B-BB9F-4640-8067-D3C32440C325}" type="slidenum">
              <a:rPr lang="nb-NO" smtClean="0"/>
              <a:pPr/>
              <a:t>10</a:t>
            </a:fld>
            <a:endParaRPr lang="nb-NO"/>
          </a:p>
        </p:txBody>
      </p:sp>
    </p:spTree>
    <p:extLst>
      <p:ext uri="{BB962C8B-B14F-4D97-AF65-F5344CB8AC3E}">
        <p14:creationId xmlns:p14="http://schemas.microsoft.com/office/powerpoint/2010/main" val="2203877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6BCD9B0-E96D-46BF-97A3-63C7C9C30069}"/>
              </a:ext>
            </a:extLst>
          </p:cNvPr>
          <p:cNvSpPr>
            <a:spLocks noGrp="1"/>
          </p:cNvSpPr>
          <p:nvPr>
            <p:ph type="title"/>
          </p:nvPr>
        </p:nvSpPr>
        <p:spPr/>
        <p:txBody>
          <a:bodyPr>
            <a:noAutofit/>
          </a:bodyPr>
          <a:lstStyle/>
          <a:p>
            <a:r>
              <a:rPr lang="nb-NO" sz="4000" dirty="0"/>
              <a:t>Men … må rettstilstanden endres?</a:t>
            </a:r>
            <a:br>
              <a:rPr lang="nb-NO" sz="4000" dirty="0"/>
            </a:br>
            <a:endParaRPr lang="nb-NO" sz="4000" dirty="0"/>
          </a:p>
        </p:txBody>
      </p:sp>
      <p:sp>
        <p:nvSpPr>
          <p:cNvPr id="3" name="Plassholder for innhold 2">
            <a:extLst>
              <a:ext uri="{FF2B5EF4-FFF2-40B4-BE49-F238E27FC236}">
                <a16:creationId xmlns:a16="http://schemas.microsoft.com/office/drawing/2014/main" id="{C3254A94-07CC-4F33-AB48-19DEAE085A2B}"/>
              </a:ext>
            </a:extLst>
          </p:cNvPr>
          <p:cNvSpPr>
            <a:spLocks noGrp="1"/>
          </p:cNvSpPr>
          <p:nvPr>
            <p:ph idx="1"/>
          </p:nvPr>
        </p:nvSpPr>
        <p:spPr>
          <a:xfrm>
            <a:off x="741761" y="1924473"/>
            <a:ext cx="11521280" cy="6552728"/>
          </a:xfrm>
        </p:spPr>
        <p:txBody>
          <a:bodyPr/>
          <a:lstStyle/>
          <a:p>
            <a:pPr fontAlgn="base"/>
            <a:r>
              <a:rPr lang="nb-NO" b="1" dirty="0">
                <a:solidFill>
                  <a:srgbClr val="C00000"/>
                </a:solidFill>
              </a:rPr>
              <a:t>Rådgivende uttalelse fra EFTA- domstolen av 27. november 2017 </a:t>
            </a:r>
          </a:p>
          <a:p>
            <a:pPr fontAlgn="base"/>
            <a:r>
              <a:rPr lang="nb-NO" sz="2400" dirty="0"/>
              <a:t>Bakgrunnen var saken om en polititjenestemannen som var ansatt ved Gaular lensmannskontor. Han var i tillegg tilknyttet politidistriktets utrykningsenhet.</a:t>
            </a:r>
          </a:p>
          <a:p>
            <a:pPr fontAlgn="base"/>
            <a:r>
              <a:rPr lang="nb-NO" sz="2400" dirty="0"/>
              <a:t>Den aktuelle saken var knyttet til tre oppdrag for utrykningsenheten, hvor tjenestemannen skulle møte opp på andre steder enn hans vanlige oppmøtested. Spørsmålet var hvorvidt den tid han hadde brukt for å kjøre mellom eget hjem og oppmøtestedene og motsatt, skulle regnes som arbeidstid. Arbeidstakeren hadde fått godkjent og kompensert tiden som reisetid, men krevde å få tiden godkjent som arbeidstid.</a:t>
            </a:r>
          </a:p>
          <a:p>
            <a:pPr fontAlgn="base"/>
            <a:r>
              <a:rPr lang="nb-NO" sz="2400" dirty="0"/>
              <a:t>Polititjenestemannen tapte saken både i tingretten og lagmannsretten, som kom til at reisetiden ikke var arbeidstid. </a:t>
            </a:r>
          </a:p>
          <a:p>
            <a:pPr fontAlgn="base"/>
            <a:r>
              <a:rPr lang="nb-NO" sz="2400" dirty="0"/>
              <a:t>Saken er anket til Høyesterett, og i den forbindelse ble EFTA-domstolen anmodet om å ta stilling til spørsmålet.</a:t>
            </a:r>
          </a:p>
          <a:p>
            <a:pPr marL="0" indent="0">
              <a:buNone/>
            </a:pPr>
            <a:endParaRPr lang="nb-NO" dirty="0"/>
          </a:p>
        </p:txBody>
      </p:sp>
      <p:sp>
        <p:nvSpPr>
          <p:cNvPr id="4" name="Plassholder for lysbildenummer 3">
            <a:extLst>
              <a:ext uri="{FF2B5EF4-FFF2-40B4-BE49-F238E27FC236}">
                <a16:creationId xmlns:a16="http://schemas.microsoft.com/office/drawing/2014/main" id="{CA92C147-98F2-4BDD-8541-B1F84919A0AA}"/>
              </a:ext>
            </a:extLst>
          </p:cNvPr>
          <p:cNvSpPr>
            <a:spLocks noGrp="1"/>
          </p:cNvSpPr>
          <p:nvPr>
            <p:ph type="sldNum" sz="quarter" idx="4"/>
          </p:nvPr>
        </p:nvSpPr>
        <p:spPr/>
        <p:txBody>
          <a:bodyPr/>
          <a:lstStyle/>
          <a:p>
            <a:fld id="{3761BD3B-BB9F-4640-8067-D3C32440C325}" type="slidenum">
              <a:rPr lang="nb-NO" smtClean="0"/>
              <a:pPr/>
              <a:t>11</a:t>
            </a:fld>
            <a:endParaRPr lang="nb-NO" dirty="0"/>
          </a:p>
        </p:txBody>
      </p:sp>
    </p:spTree>
    <p:extLst>
      <p:ext uri="{BB962C8B-B14F-4D97-AF65-F5344CB8AC3E}">
        <p14:creationId xmlns:p14="http://schemas.microsoft.com/office/powerpoint/2010/main" val="56894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1292B93-61D9-405B-A0D6-A94D4F5B6586}"/>
              </a:ext>
            </a:extLst>
          </p:cNvPr>
          <p:cNvSpPr>
            <a:spLocks noGrp="1"/>
          </p:cNvSpPr>
          <p:nvPr>
            <p:ph type="title"/>
          </p:nvPr>
        </p:nvSpPr>
        <p:spPr/>
        <p:txBody>
          <a:bodyPr/>
          <a:lstStyle/>
          <a:p>
            <a:r>
              <a:rPr lang="nb-NO" dirty="0"/>
              <a:t>EFTA-uttalelsen</a:t>
            </a:r>
          </a:p>
        </p:txBody>
      </p:sp>
      <p:sp>
        <p:nvSpPr>
          <p:cNvPr id="3" name="Plassholder for innhold 2">
            <a:extLst>
              <a:ext uri="{FF2B5EF4-FFF2-40B4-BE49-F238E27FC236}">
                <a16:creationId xmlns:a16="http://schemas.microsoft.com/office/drawing/2014/main" id="{319D9BF2-1834-4493-BC9A-54DB8C2F9EA0}"/>
              </a:ext>
            </a:extLst>
          </p:cNvPr>
          <p:cNvSpPr>
            <a:spLocks noGrp="1"/>
          </p:cNvSpPr>
          <p:nvPr>
            <p:ph idx="1"/>
          </p:nvPr>
        </p:nvSpPr>
        <p:spPr>
          <a:xfrm>
            <a:off x="650241" y="1852465"/>
            <a:ext cx="11612799" cy="6624736"/>
          </a:xfrm>
        </p:spPr>
        <p:txBody>
          <a:bodyPr/>
          <a:lstStyle/>
          <a:p>
            <a:r>
              <a:rPr lang="nb-NO" dirty="0"/>
              <a:t>EFTA-domstolen viser til at det er </a:t>
            </a:r>
            <a:r>
              <a:rPr lang="nb-NO" i="1" dirty="0">
                <a:solidFill>
                  <a:srgbClr val="C00000"/>
                </a:solidFill>
              </a:rPr>
              <a:t>tre hovedelementer </a:t>
            </a:r>
            <a:r>
              <a:rPr lang="nb-NO" dirty="0"/>
              <a:t>som må ligge til grunn for at reisetiden etter direktivet skal være arbeidstid:</a:t>
            </a:r>
          </a:p>
          <a:p>
            <a:pPr lvl="1"/>
            <a:r>
              <a:rPr lang="nb-NO" sz="2800" i="1" dirty="0">
                <a:solidFill>
                  <a:srgbClr val="C00000"/>
                </a:solidFill>
              </a:rPr>
              <a:t>Arbeidstakerens reisetid må være en utførelse av arbeidsoppgaver eller plikter innenfor rammen av arbeidsforhold</a:t>
            </a:r>
            <a:r>
              <a:rPr lang="nb-NO" sz="2800" i="1" dirty="0"/>
              <a:t>.</a:t>
            </a:r>
          </a:p>
          <a:p>
            <a:pPr lvl="1"/>
            <a:r>
              <a:rPr lang="nb-NO" sz="2800" i="1" dirty="0">
                <a:solidFill>
                  <a:srgbClr val="C00000"/>
                </a:solidFill>
              </a:rPr>
              <a:t>Arbeidstakeren må i løpet av reisetiden stå til arbeidsgivers disposisjon. Vedkommende må være i en situasjon der han er rettslig forpliktet til å følge sin arbeidsgivers instrukser og utføre sine arbeidsoppgaver for arbeidsgiveren.</a:t>
            </a:r>
          </a:p>
          <a:p>
            <a:pPr lvl="1"/>
            <a:r>
              <a:rPr lang="nb-NO" sz="2800" i="1" dirty="0">
                <a:solidFill>
                  <a:srgbClr val="C00000"/>
                </a:solidFill>
              </a:rPr>
              <a:t>Arbeidstakeren må i løpet av reisetiden være i arbeid</a:t>
            </a:r>
            <a:r>
              <a:rPr lang="nb-NO" i="1" dirty="0"/>
              <a:t>.</a:t>
            </a:r>
          </a:p>
          <a:p>
            <a:endParaRPr lang="nb-NO" dirty="0"/>
          </a:p>
        </p:txBody>
      </p:sp>
      <p:sp>
        <p:nvSpPr>
          <p:cNvPr id="4" name="Plassholder for lysbildenummer 3">
            <a:extLst>
              <a:ext uri="{FF2B5EF4-FFF2-40B4-BE49-F238E27FC236}">
                <a16:creationId xmlns:a16="http://schemas.microsoft.com/office/drawing/2014/main" id="{CF587B93-24F6-44E1-9212-DD2428261E72}"/>
              </a:ext>
            </a:extLst>
          </p:cNvPr>
          <p:cNvSpPr>
            <a:spLocks noGrp="1"/>
          </p:cNvSpPr>
          <p:nvPr>
            <p:ph type="sldNum" sz="quarter" idx="4"/>
          </p:nvPr>
        </p:nvSpPr>
        <p:spPr/>
        <p:txBody>
          <a:bodyPr/>
          <a:lstStyle/>
          <a:p>
            <a:fld id="{3761BD3B-BB9F-4640-8067-D3C32440C325}" type="slidenum">
              <a:rPr lang="nb-NO" smtClean="0"/>
              <a:pPr/>
              <a:t>12</a:t>
            </a:fld>
            <a:endParaRPr lang="nb-NO"/>
          </a:p>
        </p:txBody>
      </p:sp>
    </p:spTree>
    <p:extLst>
      <p:ext uri="{BB962C8B-B14F-4D97-AF65-F5344CB8AC3E}">
        <p14:creationId xmlns:p14="http://schemas.microsoft.com/office/powerpoint/2010/main" val="610937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16083E6-1CA2-4C41-9D25-FCF65DD7C67A}"/>
              </a:ext>
            </a:extLst>
          </p:cNvPr>
          <p:cNvSpPr>
            <a:spLocks noGrp="1"/>
          </p:cNvSpPr>
          <p:nvPr>
            <p:ph type="title"/>
          </p:nvPr>
        </p:nvSpPr>
        <p:spPr/>
        <p:txBody>
          <a:bodyPr/>
          <a:lstStyle/>
          <a:p>
            <a:r>
              <a:rPr lang="nb-NO" dirty="0"/>
              <a:t>EFTA-uttalelsen</a:t>
            </a:r>
          </a:p>
        </p:txBody>
      </p:sp>
      <p:sp>
        <p:nvSpPr>
          <p:cNvPr id="3" name="Plassholder for innhold 2">
            <a:extLst>
              <a:ext uri="{FF2B5EF4-FFF2-40B4-BE49-F238E27FC236}">
                <a16:creationId xmlns:a16="http://schemas.microsoft.com/office/drawing/2014/main" id="{E6E3D24B-55F6-40A0-AF55-83B9B3818251}"/>
              </a:ext>
            </a:extLst>
          </p:cNvPr>
          <p:cNvSpPr>
            <a:spLocks noGrp="1"/>
          </p:cNvSpPr>
          <p:nvPr>
            <p:ph idx="1"/>
          </p:nvPr>
        </p:nvSpPr>
        <p:spPr>
          <a:xfrm>
            <a:off x="617183" y="1924473"/>
            <a:ext cx="11861882" cy="6683894"/>
          </a:xfrm>
        </p:spPr>
        <p:txBody>
          <a:bodyPr/>
          <a:lstStyle/>
          <a:p>
            <a:r>
              <a:rPr lang="nb-NO" sz="2400" dirty="0"/>
              <a:t>EFTA-domstolen sier i sin uttalelse at:</a:t>
            </a:r>
          </a:p>
          <a:p>
            <a:pPr lvl="1"/>
            <a:r>
              <a:rPr lang="nb-NO" dirty="0"/>
              <a:t> </a:t>
            </a:r>
            <a:r>
              <a:rPr lang="nb-NO" i="1" dirty="0">
                <a:solidFill>
                  <a:srgbClr val="C00000"/>
                </a:solidFill>
              </a:rPr>
              <a:t>det ikke bare er aktivt arbeid som kan anses som arbeidstid når en skal skille mellom arbeidstid og hviletid</a:t>
            </a:r>
            <a:r>
              <a:rPr lang="nb-NO" dirty="0">
                <a:solidFill>
                  <a:srgbClr val="C00000"/>
                </a:solidFill>
              </a:rPr>
              <a:t>. </a:t>
            </a:r>
            <a:r>
              <a:rPr lang="nb-NO" dirty="0"/>
              <a:t>Om en arbeidstaker er forpliktet til å påta seg visse oppdrag på andre steder enn på sitt faste eller sedvanlige oppmøtested, mener domstolen at nødvendig reisetid til og fra dette sted skal betraktes som en integrert del av arbeidet. </a:t>
            </a:r>
          </a:p>
          <a:p>
            <a:pPr lvl="1"/>
            <a:r>
              <a:rPr lang="nb-NO" i="1" dirty="0">
                <a:solidFill>
                  <a:srgbClr val="C00000"/>
                </a:solidFill>
              </a:rPr>
              <a:t>Det er etter rettens oppfatning uvesentlig om slike reiser finner sted utenfor arbeidstakerens alminnelige arbeidstid</a:t>
            </a:r>
            <a:r>
              <a:rPr lang="nb-NO" i="1" dirty="0"/>
              <a:t>. </a:t>
            </a:r>
            <a:r>
              <a:rPr lang="nb-NO" dirty="0"/>
              <a:t>Domstolen uttaler også at slik arbeidstid kan anses å begynne allerede ved reise fra arbeidstakers bolig, i tilfelle det fremstår som rimelig ut i fra de aktuelle forholdene.</a:t>
            </a:r>
          </a:p>
          <a:p>
            <a:r>
              <a:rPr lang="nb-NO" sz="2400" i="1" dirty="0">
                <a:solidFill>
                  <a:srgbClr val="C00000"/>
                </a:solidFill>
              </a:rPr>
              <a:t>Domstolen konkluderer videre med at det ikke kreves noen vurdering av intensitet av den mengde arbeid som utføres på reisen</a:t>
            </a:r>
            <a:r>
              <a:rPr lang="nb-NO" sz="2400" dirty="0"/>
              <a:t>. Hvor ofte slike reiser finner sted er heller ikke vesentlig, med mindre virkningen er at arbeidstakerens arbeidssted flyttes til et nytt fast eller sedvanlig oppmøtested.</a:t>
            </a:r>
          </a:p>
          <a:p>
            <a:pPr marL="0" indent="0">
              <a:buNone/>
            </a:pPr>
            <a:endParaRPr lang="nb-NO" sz="2400" dirty="0"/>
          </a:p>
        </p:txBody>
      </p:sp>
      <p:sp>
        <p:nvSpPr>
          <p:cNvPr id="4" name="Plassholder for lysbildenummer 3">
            <a:extLst>
              <a:ext uri="{FF2B5EF4-FFF2-40B4-BE49-F238E27FC236}">
                <a16:creationId xmlns:a16="http://schemas.microsoft.com/office/drawing/2014/main" id="{994110A9-2B5C-4E30-AD84-65376C859115}"/>
              </a:ext>
            </a:extLst>
          </p:cNvPr>
          <p:cNvSpPr>
            <a:spLocks noGrp="1"/>
          </p:cNvSpPr>
          <p:nvPr>
            <p:ph type="sldNum" sz="quarter" idx="4"/>
          </p:nvPr>
        </p:nvSpPr>
        <p:spPr/>
        <p:txBody>
          <a:bodyPr/>
          <a:lstStyle/>
          <a:p>
            <a:fld id="{3761BD3B-BB9F-4640-8067-D3C32440C325}" type="slidenum">
              <a:rPr lang="nb-NO" smtClean="0"/>
              <a:pPr/>
              <a:t>13</a:t>
            </a:fld>
            <a:endParaRPr lang="nb-NO"/>
          </a:p>
        </p:txBody>
      </p:sp>
    </p:spTree>
    <p:extLst>
      <p:ext uri="{BB962C8B-B14F-4D97-AF65-F5344CB8AC3E}">
        <p14:creationId xmlns:p14="http://schemas.microsoft.com/office/powerpoint/2010/main" val="3611876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18C1164-05B7-443D-A530-66BB2AC4AE68}"/>
              </a:ext>
            </a:extLst>
          </p:cNvPr>
          <p:cNvSpPr>
            <a:spLocks noGrp="1"/>
          </p:cNvSpPr>
          <p:nvPr>
            <p:ph type="title"/>
          </p:nvPr>
        </p:nvSpPr>
        <p:spPr/>
        <p:txBody>
          <a:bodyPr/>
          <a:lstStyle/>
          <a:p>
            <a:r>
              <a:rPr lang="nb-NO" dirty="0"/>
              <a:t>EFTA-uttalelsen</a:t>
            </a:r>
          </a:p>
        </p:txBody>
      </p:sp>
      <p:sp>
        <p:nvSpPr>
          <p:cNvPr id="3" name="Plassholder for innhold 2">
            <a:extLst>
              <a:ext uri="{FF2B5EF4-FFF2-40B4-BE49-F238E27FC236}">
                <a16:creationId xmlns:a16="http://schemas.microsoft.com/office/drawing/2014/main" id="{74EBC8BC-5784-40B6-B1D6-96B03B67DF64}"/>
              </a:ext>
            </a:extLst>
          </p:cNvPr>
          <p:cNvSpPr>
            <a:spLocks noGrp="1"/>
          </p:cNvSpPr>
          <p:nvPr>
            <p:ph idx="1"/>
          </p:nvPr>
        </p:nvSpPr>
        <p:spPr>
          <a:xfrm>
            <a:off x="650241" y="1852464"/>
            <a:ext cx="11828824" cy="6305531"/>
          </a:xfrm>
        </p:spPr>
        <p:txBody>
          <a:bodyPr/>
          <a:lstStyle/>
          <a:p>
            <a:r>
              <a:rPr lang="nb-NO" sz="2400" dirty="0"/>
              <a:t>Etter en konkret vurdering av den aktuelle polititjenestemannens arbeidssituasjon, kom EFTA-domstolen til at alle disse tre kriteriene var oppfylt.</a:t>
            </a:r>
          </a:p>
          <a:p>
            <a:r>
              <a:rPr lang="nb-NO" sz="2400" dirty="0"/>
              <a:t>Domstolens beskrivelse knyttet til vilkåret om å stå til disposisjon for arbeidsgiver viser at avgjørelsen vil kunne få betydning for mange arbeidstakere.</a:t>
            </a:r>
          </a:p>
          <a:p>
            <a:r>
              <a:rPr lang="nb-NO" sz="2400" i="1" dirty="0"/>
              <a:t>«</a:t>
            </a:r>
            <a:r>
              <a:rPr lang="nb-NO" sz="2000" b="1" i="1" dirty="0">
                <a:solidFill>
                  <a:srgbClr val="C00000"/>
                </a:solidFill>
              </a:rPr>
              <a:t>En arbeidstaker som er i en tilsvarende situasjon som den ankende part ved at han reiser til og/eller fra et annet sted enn sitt faste eller sedvanlige oppmøtested for å utføre sine arbeidsoppgaver eller plikter på dette andre sted som angitt av arbeidsgiver, kan ha en viss grad av fleksibilitet og valgfrihet med hensyn til transportmiddel og alternative reiseruter. Imidlertid er denne reisetid nødvendig, og i løpet av denne tid er arbeidstakeren forpliktet til å følge arbeidsgiverens instrukser, og arbeidsgiveren kan fritt avlyse, endre eller legge til oppdrag. Under den nødvendige reisetid, som normalt ikke kan forkortes, kan arbeidstakeren ikke fritt og uten avbrudd beskjeftige seg med egne interesser og står altså til arbeidsgivers disposisjon.»</a:t>
            </a:r>
            <a:endParaRPr lang="nb-NO" sz="2000" b="1" dirty="0">
              <a:solidFill>
                <a:srgbClr val="C00000"/>
              </a:solidFill>
            </a:endParaRPr>
          </a:p>
          <a:p>
            <a:endParaRPr lang="nb-NO" sz="2400" dirty="0"/>
          </a:p>
        </p:txBody>
      </p:sp>
      <p:sp>
        <p:nvSpPr>
          <p:cNvPr id="4" name="Plassholder for lysbildenummer 3">
            <a:extLst>
              <a:ext uri="{FF2B5EF4-FFF2-40B4-BE49-F238E27FC236}">
                <a16:creationId xmlns:a16="http://schemas.microsoft.com/office/drawing/2014/main" id="{D1DF2B58-7F70-4A42-9E2D-81F2F7C7E93D}"/>
              </a:ext>
            </a:extLst>
          </p:cNvPr>
          <p:cNvSpPr>
            <a:spLocks noGrp="1"/>
          </p:cNvSpPr>
          <p:nvPr>
            <p:ph type="sldNum" sz="quarter" idx="4"/>
          </p:nvPr>
        </p:nvSpPr>
        <p:spPr/>
        <p:txBody>
          <a:bodyPr/>
          <a:lstStyle/>
          <a:p>
            <a:fld id="{3761BD3B-BB9F-4640-8067-D3C32440C325}" type="slidenum">
              <a:rPr lang="nb-NO" smtClean="0"/>
              <a:pPr/>
              <a:t>14</a:t>
            </a:fld>
            <a:endParaRPr lang="nb-NO"/>
          </a:p>
        </p:txBody>
      </p:sp>
    </p:spTree>
    <p:extLst>
      <p:ext uri="{BB962C8B-B14F-4D97-AF65-F5344CB8AC3E}">
        <p14:creationId xmlns:p14="http://schemas.microsoft.com/office/powerpoint/2010/main" val="3651085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7E88225-4BE9-4081-84B7-37FBF831C68B}"/>
              </a:ext>
            </a:extLst>
          </p:cNvPr>
          <p:cNvSpPr>
            <a:spLocks noGrp="1"/>
          </p:cNvSpPr>
          <p:nvPr>
            <p:ph type="title"/>
          </p:nvPr>
        </p:nvSpPr>
        <p:spPr/>
        <p:txBody>
          <a:bodyPr>
            <a:noAutofit/>
          </a:bodyPr>
          <a:lstStyle/>
          <a:p>
            <a:br>
              <a:rPr lang="nb-NO" sz="4000" dirty="0"/>
            </a:br>
            <a:r>
              <a:rPr lang="nb-NO" sz="4000" dirty="0"/>
              <a:t>Hva betyr denne uttalelsen for Norge? </a:t>
            </a:r>
          </a:p>
        </p:txBody>
      </p:sp>
      <p:sp>
        <p:nvSpPr>
          <p:cNvPr id="3" name="Plassholder for innhold 2">
            <a:extLst>
              <a:ext uri="{FF2B5EF4-FFF2-40B4-BE49-F238E27FC236}">
                <a16:creationId xmlns:a16="http://schemas.microsoft.com/office/drawing/2014/main" id="{8E43A3AB-EA42-4A92-9EB4-7F5F9939FC01}"/>
              </a:ext>
            </a:extLst>
          </p:cNvPr>
          <p:cNvSpPr>
            <a:spLocks noGrp="1"/>
          </p:cNvSpPr>
          <p:nvPr>
            <p:ph idx="1"/>
          </p:nvPr>
        </p:nvSpPr>
        <p:spPr>
          <a:xfrm>
            <a:off x="650241" y="1492424"/>
            <a:ext cx="11612799" cy="7056784"/>
          </a:xfrm>
        </p:spPr>
        <p:txBody>
          <a:bodyPr/>
          <a:lstStyle/>
          <a:p>
            <a:pPr marL="0" indent="0">
              <a:buNone/>
            </a:pPr>
            <a:endParaRPr lang="nb-NO" sz="2400" dirty="0"/>
          </a:p>
          <a:p>
            <a:r>
              <a:rPr lang="nb-NO" sz="2400" dirty="0"/>
              <a:t>Dels i strid med gjeldende rettsoppfatning i Norge- reisetid utenfor normal arbeidstid ikke anses som del av arbeidstiden i tilfeller hvor arbeidstaker ikke utfører arbeidsoppgaver på reisen.</a:t>
            </a:r>
          </a:p>
          <a:p>
            <a:pPr marL="0" indent="0">
              <a:buNone/>
            </a:pPr>
            <a:endParaRPr lang="nb-NO" sz="2400" dirty="0"/>
          </a:p>
          <a:p>
            <a:r>
              <a:rPr lang="nb-NO" sz="2400" dirty="0"/>
              <a:t>EFTA-domstolens uttalelse er ikke bindende for norske domstoler, selv om slike uttalelser som regel legges til grunn.</a:t>
            </a:r>
          </a:p>
          <a:p>
            <a:pPr marL="0" indent="0">
              <a:buNone/>
            </a:pPr>
            <a:endParaRPr lang="nb-NO" sz="2400" dirty="0"/>
          </a:p>
          <a:p>
            <a:r>
              <a:rPr lang="nb-NO" sz="2400" dirty="0"/>
              <a:t>Dersom uttalelsen blir lagt til grunn av Høyesterett, og dommen gir uttrykk for en generell rettsoppfatning og ikke bare basert på særlige forhold i den aktuelle saken, vil den kunne få betydelige konsekvenser for hvordan arbeidsgiver kan organisere arbeidstakernes arbeidstid og hviletid. Videre vil den påvirke når arbeidstaker har rett til særskilt overtidsbetaling.</a:t>
            </a:r>
          </a:p>
          <a:p>
            <a:endParaRPr lang="nb-NO" sz="2400" dirty="0"/>
          </a:p>
          <a:p>
            <a:r>
              <a:rPr lang="nb-NO" sz="2400" dirty="0"/>
              <a:t>Uttalelsen fra EFTA-domstolen ikke gir noen føringer på hvilken lønn den ansatte vil ha krav på under reisetiden, da dette faller utenfor virkeområdet for bestemmelsen.</a:t>
            </a:r>
          </a:p>
          <a:p>
            <a:endParaRPr lang="nb-NO" sz="2400" dirty="0"/>
          </a:p>
          <a:p>
            <a:endParaRPr lang="nb-NO" sz="2400" dirty="0"/>
          </a:p>
        </p:txBody>
      </p:sp>
      <p:sp>
        <p:nvSpPr>
          <p:cNvPr id="4" name="Plassholder for lysbildenummer 3">
            <a:extLst>
              <a:ext uri="{FF2B5EF4-FFF2-40B4-BE49-F238E27FC236}">
                <a16:creationId xmlns:a16="http://schemas.microsoft.com/office/drawing/2014/main" id="{44886783-FA19-463B-8E20-13A4F053A1F0}"/>
              </a:ext>
            </a:extLst>
          </p:cNvPr>
          <p:cNvSpPr>
            <a:spLocks noGrp="1"/>
          </p:cNvSpPr>
          <p:nvPr>
            <p:ph type="sldNum" sz="quarter" idx="4"/>
          </p:nvPr>
        </p:nvSpPr>
        <p:spPr/>
        <p:txBody>
          <a:bodyPr/>
          <a:lstStyle/>
          <a:p>
            <a:fld id="{3761BD3B-BB9F-4640-8067-D3C32440C325}" type="slidenum">
              <a:rPr lang="nb-NO" smtClean="0"/>
              <a:pPr/>
              <a:t>15</a:t>
            </a:fld>
            <a:endParaRPr lang="nb-NO"/>
          </a:p>
        </p:txBody>
      </p:sp>
    </p:spTree>
    <p:extLst>
      <p:ext uri="{BB962C8B-B14F-4D97-AF65-F5344CB8AC3E}">
        <p14:creationId xmlns:p14="http://schemas.microsoft.com/office/powerpoint/2010/main" val="1434137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9C73F68-23D4-40C7-8B4F-0BC2EB2D72DF}"/>
              </a:ext>
            </a:extLst>
          </p:cNvPr>
          <p:cNvSpPr>
            <a:spLocks noGrp="1"/>
          </p:cNvSpPr>
          <p:nvPr>
            <p:ph type="title"/>
          </p:nvPr>
        </p:nvSpPr>
        <p:spPr/>
        <p:txBody>
          <a:bodyPr>
            <a:normAutofit fontScale="90000"/>
          </a:bodyPr>
          <a:lstStyle/>
          <a:p>
            <a:r>
              <a:rPr lang="nb-NO" sz="4900" dirty="0"/>
              <a:t>Policydokument om arbeidstid -Akademikerne</a:t>
            </a:r>
            <a:br>
              <a:rPr lang="nb-NO" dirty="0"/>
            </a:br>
            <a:endParaRPr lang="nb-NO" dirty="0"/>
          </a:p>
        </p:txBody>
      </p:sp>
      <p:sp>
        <p:nvSpPr>
          <p:cNvPr id="3" name="Plassholder for innhold 2">
            <a:extLst>
              <a:ext uri="{FF2B5EF4-FFF2-40B4-BE49-F238E27FC236}">
                <a16:creationId xmlns:a16="http://schemas.microsoft.com/office/drawing/2014/main" id="{92CD1372-58DB-4376-8A89-5BE27415E104}"/>
              </a:ext>
            </a:extLst>
          </p:cNvPr>
          <p:cNvSpPr>
            <a:spLocks noGrp="1"/>
          </p:cNvSpPr>
          <p:nvPr>
            <p:ph idx="1"/>
          </p:nvPr>
        </p:nvSpPr>
        <p:spPr/>
        <p:txBody>
          <a:bodyPr/>
          <a:lstStyle/>
          <a:p>
            <a:r>
              <a:rPr lang="nb-NO" i="1" dirty="0"/>
              <a:t>All tid arbeidstakerne står til arbeidsgivernes disposisjon, herunder nødvendig reisetid, skal regnes som arbeidstid. All arbeidstid utover normalarbeidstid skal kompenseres i form av lønn eller avspasering.</a:t>
            </a:r>
          </a:p>
          <a:p>
            <a:pPr marL="0" indent="0">
              <a:buNone/>
            </a:pPr>
            <a:endParaRPr lang="nb-NO" i="1" dirty="0"/>
          </a:p>
          <a:p>
            <a:pPr marL="0" indent="0">
              <a:buNone/>
            </a:pPr>
            <a:r>
              <a:rPr lang="nb-NO" b="1" dirty="0"/>
              <a:t>Naturviternes lønnspolitikk</a:t>
            </a:r>
            <a:r>
              <a:rPr lang="nb-NO" b="1" i="1" dirty="0"/>
              <a:t>- samme bestemmelse</a:t>
            </a:r>
            <a:endParaRPr lang="nb-NO" i="1" dirty="0"/>
          </a:p>
          <a:p>
            <a:endParaRPr lang="nb-NO" dirty="0"/>
          </a:p>
        </p:txBody>
      </p:sp>
      <p:sp>
        <p:nvSpPr>
          <p:cNvPr id="4" name="Plassholder for lysbildenummer 3">
            <a:extLst>
              <a:ext uri="{FF2B5EF4-FFF2-40B4-BE49-F238E27FC236}">
                <a16:creationId xmlns:a16="http://schemas.microsoft.com/office/drawing/2014/main" id="{EE850321-AAC8-4E2D-8FE8-137E1D35E0BD}"/>
              </a:ext>
            </a:extLst>
          </p:cNvPr>
          <p:cNvSpPr>
            <a:spLocks noGrp="1"/>
          </p:cNvSpPr>
          <p:nvPr>
            <p:ph type="sldNum" sz="quarter" idx="4"/>
          </p:nvPr>
        </p:nvSpPr>
        <p:spPr/>
        <p:txBody>
          <a:bodyPr/>
          <a:lstStyle/>
          <a:p>
            <a:fld id="{3761BD3B-BB9F-4640-8067-D3C32440C325}" type="slidenum">
              <a:rPr lang="nb-NO" smtClean="0"/>
              <a:pPr/>
              <a:t>16</a:t>
            </a:fld>
            <a:endParaRPr lang="nb-NO"/>
          </a:p>
        </p:txBody>
      </p:sp>
    </p:spTree>
    <p:extLst>
      <p:ext uri="{BB962C8B-B14F-4D97-AF65-F5344CB8AC3E}">
        <p14:creationId xmlns:p14="http://schemas.microsoft.com/office/powerpoint/2010/main" val="288358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4E3621-871E-4DC9-B499-F1547EA6C44F}"/>
              </a:ext>
            </a:extLst>
          </p:cNvPr>
          <p:cNvSpPr>
            <a:spLocks noGrp="1"/>
          </p:cNvSpPr>
          <p:nvPr>
            <p:ph type="title"/>
          </p:nvPr>
        </p:nvSpPr>
        <p:spPr/>
        <p:txBody>
          <a:bodyPr>
            <a:noAutofit/>
          </a:bodyPr>
          <a:lstStyle/>
          <a:p>
            <a:r>
              <a:rPr lang="nb-NO" sz="4400" dirty="0"/>
              <a:t>Reisetid-innenlands Hovedtariffavtalen i staten</a:t>
            </a:r>
          </a:p>
        </p:txBody>
      </p:sp>
      <p:sp>
        <p:nvSpPr>
          <p:cNvPr id="3" name="Plassholder for innhold 2">
            <a:extLst>
              <a:ext uri="{FF2B5EF4-FFF2-40B4-BE49-F238E27FC236}">
                <a16:creationId xmlns:a16="http://schemas.microsoft.com/office/drawing/2014/main" id="{24BB5429-C69E-4C9D-9D12-53A44645316E}"/>
              </a:ext>
            </a:extLst>
          </p:cNvPr>
          <p:cNvSpPr>
            <a:spLocks noGrp="1"/>
          </p:cNvSpPr>
          <p:nvPr>
            <p:ph idx="1"/>
          </p:nvPr>
        </p:nvSpPr>
        <p:spPr>
          <a:xfrm>
            <a:off x="650241" y="1924473"/>
            <a:ext cx="11612799" cy="6552728"/>
          </a:xfrm>
        </p:spPr>
        <p:txBody>
          <a:bodyPr/>
          <a:lstStyle/>
          <a:p>
            <a:r>
              <a:rPr lang="nb-NO" sz="2400" b="1" dirty="0"/>
              <a:t>§ 8 Kompensasjon for reiser innenlands</a:t>
            </a:r>
            <a:r>
              <a:rPr lang="nb-NO" sz="2400" dirty="0"/>
              <a:t> </a:t>
            </a:r>
          </a:p>
          <a:p>
            <a:r>
              <a:rPr lang="nb-NO" sz="2400" dirty="0"/>
              <a:t>Reisetid i </a:t>
            </a:r>
            <a:r>
              <a:rPr lang="nb-NO" sz="2400" b="1" dirty="0"/>
              <a:t>den alminnelige arbeidstid </a:t>
            </a:r>
            <a:r>
              <a:rPr lang="nb-NO" sz="2400" dirty="0"/>
              <a:t>regnes fullt ut som arbeidstid.</a:t>
            </a:r>
          </a:p>
          <a:p>
            <a:r>
              <a:rPr lang="nb-NO" sz="2400" dirty="0"/>
              <a:t>Beregning av reisetid </a:t>
            </a:r>
            <a:r>
              <a:rPr lang="nb-NO" sz="2400" b="1" dirty="0"/>
              <a:t>utenom alminnelig arbeidstid</a:t>
            </a:r>
            <a:r>
              <a:rPr lang="nb-NO" sz="2400" dirty="0"/>
              <a:t>: </a:t>
            </a:r>
          </a:p>
          <a:p>
            <a:pPr marL="0" indent="0">
              <a:buNone/>
            </a:pPr>
            <a:r>
              <a:rPr lang="nb-NO" sz="2400" dirty="0"/>
              <a:t>	a) Reisetid er den tid som medgår mellom arbeidssted/bosted og 	bestemmelsesstedet for reisen, inkludert nødvendig ventetid 	underveis. Dersom reisen omfatter flere bestemmelsessteder, 	regnes tid for reiser mellom det enkelte bestemmelsessted som 	reisetid.</a:t>
            </a:r>
          </a:p>
          <a:p>
            <a:pPr marL="0" indent="0">
              <a:buNone/>
            </a:pPr>
            <a:r>
              <a:rPr lang="nb-NO" sz="2400" dirty="0"/>
              <a:t>	 b) Tid som tilbringes på hotell og lignende telles ikke som 	reisetid. </a:t>
            </a:r>
          </a:p>
          <a:p>
            <a:pPr marL="0" indent="0">
              <a:buNone/>
            </a:pPr>
            <a:r>
              <a:rPr lang="nb-NO" sz="2400" dirty="0"/>
              <a:t>	c) Reisetid mellom kl. 22.00-06.00 blir ikke regnet som arbeidstid 	når arbeidstakeren har rett til nattillegg eller benytter soveplass.</a:t>
            </a:r>
          </a:p>
          <a:p>
            <a:pPr marL="0" indent="0">
              <a:buNone/>
            </a:pPr>
            <a:r>
              <a:rPr lang="nb-NO" sz="2400" dirty="0"/>
              <a:t>	 d) Reisetid beregnes time for time (1:1). </a:t>
            </a:r>
          </a:p>
        </p:txBody>
      </p:sp>
      <p:sp>
        <p:nvSpPr>
          <p:cNvPr id="4" name="Plassholder for lysbildenummer 3">
            <a:extLst>
              <a:ext uri="{FF2B5EF4-FFF2-40B4-BE49-F238E27FC236}">
                <a16:creationId xmlns:a16="http://schemas.microsoft.com/office/drawing/2014/main" id="{13B86E73-7AAD-4516-9186-6F03B454692A}"/>
              </a:ext>
            </a:extLst>
          </p:cNvPr>
          <p:cNvSpPr>
            <a:spLocks noGrp="1"/>
          </p:cNvSpPr>
          <p:nvPr>
            <p:ph type="sldNum" sz="quarter" idx="4"/>
          </p:nvPr>
        </p:nvSpPr>
        <p:spPr/>
        <p:txBody>
          <a:bodyPr/>
          <a:lstStyle/>
          <a:p>
            <a:fld id="{3761BD3B-BB9F-4640-8067-D3C32440C325}" type="slidenum">
              <a:rPr lang="nb-NO" smtClean="0"/>
              <a:pPr/>
              <a:t>17</a:t>
            </a:fld>
            <a:endParaRPr lang="nb-NO"/>
          </a:p>
        </p:txBody>
      </p:sp>
    </p:spTree>
    <p:extLst>
      <p:ext uri="{BB962C8B-B14F-4D97-AF65-F5344CB8AC3E}">
        <p14:creationId xmlns:p14="http://schemas.microsoft.com/office/powerpoint/2010/main" val="17117577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EAD40D0-CE9F-47CD-B3B3-ADC4F6FE5019}"/>
              </a:ext>
            </a:extLst>
          </p:cNvPr>
          <p:cNvSpPr>
            <a:spLocks noGrp="1"/>
          </p:cNvSpPr>
          <p:nvPr>
            <p:ph type="title"/>
          </p:nvPr>
        </p:nvSpPr>
        <p:spPr/>
        <p:txBody>
          <a:bodyPr>
            <a:noAutofit/>
          </a:bodyPr>
          <a:lstStyle/>
          <a:p>
            <a:r>
              <a:rPr lang="nb-NO" sz="4400" dirty="0"/>
              <a:t>Reisetid- Hovedtariffavtalen i staten</a:t>
            </a:r>
          </a:p>
        </p:txBody>
      </p:sp>
      <p:sp>
        <p:nvSpPr>
          <p:cNvPr id="3" name="Plassholder for innhold 2">
            <a:extLst>
              <a:ext uri="{FF2B5EF4-FFF2-40B4-BE49-F238E27FC236}">
                <a16:creationId xmlns:a16="http://schemas.microsoft.com/office/drawing/2014/main" id="{7246EF13-F4F6-4F94-BDED-66CBA4EADCE5}"/>
              </a:ext>
            </a:extLst>
          </p:cNvPr>
          <p:cNvSpPr>
            <a:spLocks noGrp="1"/>
          </p:cNvSpPr>
          <p:nvPr>
            <p:ph idx="1"/>
          </p:nvPr>
        </p:nvSpPr>
        <p:spPr>
          <a:xfrm>
            <a:off x="741761" y="1852465"/>
            <a:ext cx="11521280" cy="6624736"/>
          </a:xfrm>
        </p:spPr>
        <p:txBody>
          <a:bodyPr/>
          <a:lstStyle/>
          <a:p>
            <a:pPr marL="0" indent="0">
              <a:buNone/>
            </a:pPr>
            <a:r>
              <a:rPr lang="nb-NO" sz="2400" dirty="0"/>
              <a:t>2. </a:t>
            </a:r>
            <a:r>
              <a:rPr lang="nb-NO" sz="2200" dirty="0"/>
              <a:t>Kompensasjon for reisetid: </a:t>
            </a:r>
          </a:p>
          <a:p>
            <a:pPr marL="484187" lvl="1" indent="0">
              <a:buNone/>
            </a:pPr>
            <a:r>
              <a:rPr lang="nb-NO" sz="2200" dirty="0"/>
              <a:t>a) Opparbeidet reisetid gis som fri et tilsvarende antall timer en annen virkedag.</a:t>
            </a:r>
          </a:p>
          <a:p>
            <a:pPr marL="484187" lvl="1" indent="0">
              <a:buNone/>
            </a:pPr>
            <a:r>
              <a:rPr lang="nb-NO" sz="2200" dirty="0"/>
              <a:t> b) Dersom reisetid ikke kan gis som fritid, utbetales timelønn for beregnet reisetid. Dersom reisetiden er opparbeidet på frilørdager, søndager, ukefridager (turnusfridager), påskeaften, helge- og høytidsdager samt etter kl. 12.00 på pinse-, jul- og nyttårsaften og onsdag før skjærtorsdag, utbetales timelønn pluss 50% for beregnet reisetid. </a:t>
            </a:r>
          </a:p>
          <a:p>
            <a:pPr marL="484187" lvl="1" indent="0">
              <a:buNone/>
            </a:pPr>
            <a:r>
              <a:rPr lang="nb-NO" sz="2200" dirty="0"/>
              <a:t>c) Tilleggene etter § 15 nr. 3 og 4 utbetales ikke for beregnet reisetid.</a:t>
            </a:r>
          </a:p>
          <a:p>
            <a:pPr marL="484187" lvl="1" indent="0">
              <a:buNone/>
            </a:pPr>
            <a:r>
              <a:rPr lang="nb-NO" sz="2200" dirty="0"/>
              <a:t>3. Bestemmelsen omfatter ikke arbeidstaker i ledende stilling eller i særlig uavhengig stilling, eller som har særskilt kompensasjon for reisetid. Det fastsettes ved lokale særavtaler hvilke arbeidstakere dette gjelder.</a:t>
            </a:r>
          </a:p>
          <a:p>
            <a:pPr marL="484187" lvl="1" indent="0">
              <a:buNone/>
            </a:pPr>
            <a:r>
              <a:rPr lang="nb-NO" sz="2200" dirty="0"/>
              <a:t> 4. Arbeidet tid utover den alminnelige arbeidstid regnes som overtid. Dette gjelder også nødvendig for- og etterarbeid som må tas under reisefraværet og som har tilknytning til reiseoppdrag</a:t>
            </a:r>
          </a:p>
        </p:txBody>
      </p:sp>
      <p:sp>
        <p:nvSpPr>
          <p:cNvPr id="4" name="Plassholder for lysbildenummer 3">
            <a:extLst>
              <a:ext uri="{FF2B5EF4-FFF2-40B4-BE49-F238E27FC236}">
                <a16:creationId xmlns:a16="http://schemas.microsoft.com/office/drawing/2014/main" id="{C4BE5A2C-8098-4492-AFBC-27B87ED13EFC}"/>
              </a:ext>
            </a:extLst>
          </p:cNvPr>
          <p:cNvSpPr>
            <a:spLocks noGrp="1"/>
          </p:cNvSpPr>
          <p:nvPr>
            <p:ph type="sldNum" sz="quarter" idx="4"/>
          </p:nvPr>
        </p:nvSpPr>
        <p:spPr/>
        <p:txBody>
          <a:bodyPr/>
          <a:lstStyle/>
          <a:p>
            <a:fld id="{3761BD3B-BB9F-4640-8067-D3C32440C325}" type="slidenum">
              <a:rPr lang="nb-NO" smtClean="0"/>
              <a:pPr/>
              <a:t>18</a:t>
            </a:fld>
            <a:endParaRPr lang="nb-NO"/>
          </a:p>
        </p:txBody>
      </p:sp>
    </p:spTree>
    <p:extLst>
      <p:ext uri="{BB962C8B-B14F-4D97-AF65-F5344CB8AC3E}">
        <p14:creationId xmlns:p14="http://schemas.microsoft.com/office/powerpoint/2010/main" val="1612490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8E9129C-F5A4-47FC-A92D-D39CB5EA65F3}"/>
              </a:ext>
            </a:extLst>
          </p:cNvPr>
          <p:cNvSpPr>
            <a:spLocks noGrp="1"/>
          </p:cNvSpPr>
          <p:nvPr>
            <p:ph type="title"/>
          </p:nvPr>
        </p:nvSpPr>
        <p:spPr/>
        <p:txBody>
          <a:bodyPr>
            <a:noAutofit/>
          </a:bodyPr>
          <a:lstStyle/>
          <a:p>
            <a:r>
              <a:rPr lang="nb-NO" sz="4000" dirty="0"/>
              <a:t>Særavtale om dekning av utgifter til reise og kost utenfor Norge</a:t>
            </a:r>
          </a:p>
        </p:txBody>
      </p:sp>
      <p:sp>
        <p:nvSpPr>
          <p:cNvPr id="3" name="Plassholder for innhold 2">
            <a:extLst>
              <a:ext uri="{FF2B5EF4-FFF2-40B4-BE49-F238E27FC236}">
                <a16:creationId xmlns:a16="http://schemas.microsoft.com/office/drawing/2014/main" id="{D0DBDFFE-4733-4214-AA94-2F9C5FE56243}"/>
              </a:ext>
            </a:extLst>
          </p:cNvPr>
          <p:cNvSpPr>
            <a:spLocks noGrp="1"/>
          </p:cNvSpPr>
          <p:nvPr>
            <p:ph idx="1"/>
          </p:nvPr>
        </p:nvSpPr>
        <p:spPr>
          <a:xfrm>
            <a:off x="650241" y="1852465"/>
            <a:ext cx="11612799" cy="6624736"/>
          </a:xfrm>
        </p:spPr>
        <p:txBody>
          <a:bodyPr/>
          <a:lstStyle/>
          <a:p>
            <a:r>
              <a:rPr lang="nb-NO" sz="2800" b="1" dirty="0"/>
              <a:t>§ 11 Reisetid</a:t>
            </a:r>
            <a:r>
              <a:rPr lang="nb-NO" sz="2800" b="1" baseline="30000" dirty="0"/>
              <a:t>​</a:t>
            </a:r>
            <a:endParaRPr lang="nb-NO" sz="2800" b="1" dirty="0"/>
          </a:p>
          <a:p>
            <a:r>
              <a:rPr lang="nb-NO" sz="2400" dirty="0"/>
              <a:t>For reisetid utenom ordinær arbeidstid og på frilørdag-, </a:t>
            </a:r>
            <a:r>
              <a:rPr lang="nb-NO" sz="2400" dirty="0" err="1"/>
              <a:t>søn</a:t>
            </a:r>
            <a:r>
              <a:rPr lang="nb-NO" sz="2400" dirty="0"/>
              <a:t>- og helgedager, gis en kompensasjon på 30 minutter pr. reisetime. Den enkelte virksomhet kan i tillegg gi kompensasjon for reisetid utover 30 minutter pr. reisetime begrenset oppad til time for time. Beregnet reisetid gis som hovedregel som fritid, men kan etter avtale mellom arbeidsgiver og arbeidstaker utbetales med timelønn.</a:t>
            </a:r>
          </a:p>
          <a:p>
            <a:pPr marL="0" indent="0">
              <a:buNone/>
            </a:pPr>
            <a:endParaRPr lang="nb-NO" sz="2400" dirty="0"/>
          </a:p>
          <a:p>
            <a:r>
              <a:rPr lang="nb-NO" sz="2400" dirty="0"/>
              <a:t>Bestemmelsen omfatter ikke arbeidstaker i ledende stilling eller i særlig uavhengig stilling eller som har særskilt kompensasjon for reisetid. Det fastsettes ved lokale særavtaler hvilke arbeidstakere dette gjelder.</a:t>
            </a:r>
          </a:p>
          <a:p>
            <a:pPr marL="0" indent="0">
              <a:buNone/>
            </a:pPr>
            <a:endParaRPr lang="nb-NO" dirty="0"/>
          </a:p>
        </p:txBody>
      </p:sp>
      <p:sp>
        <p:nvSpPr>
          <p:cNvPr id="4" name="Plassholder for lysbildenummer 3">
            <a:extLst>
              <a:ext uri="{FF2B5EF4-FFF2-40B4-BE49-F238E27FC236}">
                <a16:creationId xmlns:a16="http://schemas.microsoft.com/office/drawing/2014/main" id="{62227BE5-C319-40A9-AC74-A775C9CFEBE1}"/>
              </a:ext>
            </a:extLst>
          </p:cNvPr>
          <p:cNvSpPr>
            <a:spLocks noGrp="1"/>
          </p:cNvSpPr>
          <p:nvPr>
            <p:ph type="sldNum" sz="quarter" idx="4"/>
          </p:nvPr>
        </p:nvSpPr>
        <p:spPr/>
        <p:txBody>
          <a:bodyPr/>
          <a:lstStyle/>
          <a:p>
            <a:fld id="{3761BD3B-BB9F-4640-8067-D3C32440C325}" type="slidenum">
              <a:rPr lang="nb-NO" smtClean="0"/>
              <a:pPr/>
              <a:t>19</a:t>
            </a:fld>
            <a:endParaRPr lang="nb-NO"/>
          </a:p>
        </p:txBody>
      </p:sp>
    </p:spTree>
    <p:extLst>
      <p:ext uri="{BB962C8B-B14F-4D97-AF65-F5344CB8AC3E}">
        <p14:creationId xmlns:p14="http://schemas.microsoft.com/office/powerpoint/2010/main" val="3141643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150CE91-2E0E-4A33-9859-11FBDD02D6D2}"/>
              </a:ext>
            </a:extLst>
          </p:cNvPr>
          <p:cNvSpPr>
            <a:spLocks noGrp="1"/>
          </p:cNvSpPr>
          <p:nvPr>
            <p:ph type="title"/>
          </p:nvPr>
        </p:nvSpPr>
        <p:spPr/>
        <p:txBody>
          <a:bodyPr/>
          <a:lstStyle/>
          <a:p>
            <a:r>
              <a:rPr lang="nb-NO" dirty="0"/>
              <a:t>	Hva er arbeidstid?</a:t>
            </a:r>
          </a:p>
        </p:txBody>
      </p:sp>
      <p:sp>
        <p:nvSpPr>
          <p:cNvPr id="4" name="Plassholder for lysbildenummer 3">
            <a:extLst>
              <a:ext uri="{FF2B5EF4-FFF2-40B4-BE49-F238E27FC236}">
                <a16:creationId xmlns:a16="http://schemas.microsoft.com/office/drawing/2014/main" id="{D4E6F471-26E3-45C4-883C-952068A27EF7}"/>
              </a:ext>
            </a:extLst>
          </p:cNvPr>
          <p:cNvSpPr>
            <a:spLocks noGrp="1"/>
          </p:cNvSpPr>
          <p:nvPr>
            <p:ph type="sldNum" sz="quarter" idx="4"/>
          </p:nvPr>
        </p:nvSpPr>
        <p:spPr/>
        <p:txBody>
          <a:bodyPr/>
          <a:lstStyle/>
          <a:p>
            <a:fld id="{3761BD3B-BB9F-4640-8067-D3C32440C325}" type="slidenum">
              <a:rPr lang="nb-NO" smtClean="0"/>
              <a:pPr/>
              <a:t>2</a:t>
            </a:fld>
            <a:endParaRPr lang="nb-NO"/>
          </a:p>
        </p:txBody>
      </p:sp>
      <p:pic>
        <p:nvPicPr>
          <p:cNvPr id="5" name="Plassholder for innhold 4" descr="Grense">
            <a:extLst>
              <a:ext uri="{FF2B5EF4-FFF2-40B4-BE49-F238E27FC236}">
                <a16:creationId xmlns:a16="http://schemas.microsoft.com/office/drawing/2014/main" id="{18428F58-B119-40DC-97D4-9956E531378B}"/>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50241" y="1996480"/>
            <a:ext cx="11684806" cy="6408711"/>
          </a:xfrm>
          <a:prstGeom prst="rect">
            <a:avLst/>
          </a:prstGeom>
          <a:noFill/>
          <a:ln>
            <a:noFill/>
          </a:ln>
        </p:spPr>
      </p:pic>
    </p:spTree>
    <p:extLst>
      <p:ext uri="{BB962C8B-B14F-4D97-AF65-F5344CB8AC3E}">
        <p14:creationId xmlns:p14="http://schemas.microsoft.com/office/powerpoint/2010/main" val="2200196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0CA7F38-E59E-45FC-A118-DB16996AD149}"/>
              </a:ext>
            </a:extLst>
          </p:cNvPr>
          <p:cNvSpPr>
            <a:spLocks noGrp="1"/>
          </p:cNvSpPr>
          <p:nvPr>
            <p:ph type="title"/>
          </p:nvPr>
        </p:nvSpPr>
        <p:spPr/>
        <p:txBody>
          <a:bodyPr>
            <a:normAutofit/>
          </a:bodyPr>
          <a:lstStyle/>
          <a:p>
            <a:r>
              <a:rPr lang="nb-NO" dirty="0"/>
              <a:t>Dekning av utgifter </a:t>
            </a:r>
          </a:p>
        </p:txBody>
      </p:sp>
      <p:sp>
        <p:nvSpPr>
          <p:cNvPr id="3" name="Plassholder for innhold 2">
            <a:extLst>
              <a:ext uri="{FF2B5EF4-FFF2-40B4-BE49-F238E27FC236}">
                <a16:creationId xmlns:a16="http://schemas.microsoft.com/office/drawing/2014/main" id="{29666AE8-7DEC-4E28-8200-0252ADD33401}"/>
              </a:ext>
            </a:extLst>
          </p:cNvPr>
          <p:cNvSpPr>
            <a:spLocks noGrp="1"/>
          </p:cNvSpPr>
          <p:nvPr>
            <p:ph idx="1"/>
          </p:nvPr>
        </p:nvSpPr>
        <p:spPr/>
        <p:txBody>
          <a:bodyPr/>
          <a:lstStyle/>
          <a:p>
            <a:r>
              <a:rPr lang="nb-NO" dirty="0"/>
              <a:t>Særavtale for dekning av utgifter til reise og kost innenlands</a:t>
            </a:r>
          </a:p>
          <a:p>
            <a:r>
              <a:rPr lang="nb-NO" dirty="0"/>
              <a:t>Særavtale for dekning av utgifter til reise og kost utenlands</a:t>
            </a:r>
          </a:p>
          <a:p>
            <a:r>
              <a:rPr lang="nb-NO" dirty="0"/>
              <a:t>Brudd i forhandlingene- særskilt nemndsbehandling 19.april</a:t>
            </a:r>
          </a:p>
        </p:txBody>
      </p:sp>
      <p:sp>
        <p:nvSpPr>
          <p:cNvPr id="4" name="Plassholder for lysbildenummer 3">
            <a:extLst>
              <a:ext uri="{FF2B5EF4-FFF2-40B4-BE49-F238E27FC236}">
                <a16:creationId xmlns:a16="http://schemas.microsoft.com/office/drawing/2014/main" id="{0DA4EBD9-F82A-4C15-97EA-02BE875AA504}"/>
              </a:ext>
            </a:extLst>
          </p:cNvPr>
          <p:cNvSpPr>
            <a:spLocks noGrp="1"/>
          </p:cNvSpPr>
          <p:nvPr>
            <p:ph type="sldNum" sz="quarter" idx="4"/>
          </p:nvPr>
        </p:nvSpPr>
        <p:spPr/>
        <p:txBody>
          <a:bodyPr/>
          <a:lstStyle/>
          <a:p>
            <a:fld id="{3761BD3B-BB9F-4640-8067-D3C32440C325}" type="slidenum">
              <a:rPr lang="nb-NO" smtClean="0"/>
              <a:pPr/>
              <a:t>20</a:t>
            </a:fld>
            <a:endParaRPr lang="nb-NO"/>
          </a:p>
        </p:txBody>
      </p:sp>
    </p:spTree>
    <p:extLst>
      <p:ext uri="{BB962C8B-B14F-4D97-AF65-F5344CB8AC3E}">
        <p14:creationId xmlns:p14="http://schemas.microsoft.com/office/powerpoint/2010/main" val="1098272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AF8B466-5508-4A42-867A-13D84BB3B6DA}"/>
              </a:ext>
            </a:extLst>
          </p:cNvPr>
          <p:cNvSpPr>
            <a:spLocks noGrp="1"/>
          </p:cNvSpPr>
          <p:nvPr>
            <p:ph type="title"/>
          </p:nvPr>
        </p:nvSpPr>
        <p:spPr/>
        <p:txBody>
          <a:bodyPr/>
          <a:lstStyle/>
          <a:p>
            <a:r>
              <a:rPr lang="nb-NO" dirty="0"/>
              <a:t>Hovedtariffavtalen KS</a:t>
            </a:r>
          </a:p>
        </p:txBody>
      </p:sp>
      <p:sp>
        <p:nvSpPr>
          <p:cNvPr id="3" name="Plassholder for innhold 2">
            <a:extLst>
              <a:ext uri="{FF2B5EF4-FFF2-40B4-BE49-F238E27FC236}">
                <a16:creationId xmlns:a16="http://schemas.microsoft.com/office/drawing/2014/main" id="{9558E9EE-D3A2-46B3-B91D-4B6E9EF56DF0}"/>
              </a:ext>
            </a:extLst>
          </p:cNvPr>
          <p:cNvSpPr>
            <a:spLocks noGrp="1"/>
          </p:cNvSpPr>
          <p:nvPr>
            <p:ph idx="1"/>
          </p:nvPr>
        </p:nvSpPr>
        <p:spPr/>
        <p:txBody>
          <a:bodyPr/>
          <a:lstStyle/>
          <a:p>
            <a:r>
              <a:rPr lang="nb-NO" b="1" dirty="0"/>
              <a:t>4.7 Tjenestereiser </a:t>
            </a:r>
          </a:p>
          <a:p>
            <a:pPr marL="0" indent="0">
              <a:buNone/>
            </a:pPr>
            <a:r>
              <a:rPr lang="nb-NO" dirty="0"/>
              <a:t>Arbeidstakere som pålegges å reise utenom ordinær arbeidstid, inngår avtale med arbeidsgiver om godtgjøring/avspasering av denne reisetiden.</a:t>
            </a:r>
          </a:p>
          <a:p>
            <a:pPr marL="0" indent="0">
              <a:buNone/>
            </a:pPr>
            <a:endParaRPr lang="nb-NO" dirty="0"/>
          </a:p>
        </p:txBody>
      </p:sp>
      <p:sp>
        <p:nvSpPr>
          <p:cNvPr id="4" name="Plassholder for lysbildenummer 3">
            <a:extLst>
              <a:ext uri="{FF2B5EF4-FFF2-40B4-BE49-F238E27FC236}">
                <a16:creationId xmlns:a16="http://schemas.microsoft.com/office/drawing/2014/main" id="{596D8E23-40F0-4C0C-9DF9-196892BDBF7F}"/>
              </a:ext>
            </a:extLst>
          </p:cNvPr>
          <p:cNvSpPr>
            <a:spLocks noGrp="1"/>
          </p:cNvSpPr>
          <p:nvPr>
            <p:ph type="sldNum" sz="quarter" idx="4"/>
          </p:nvPr>
        </p:nvSpPr>
        <p:spPr/>
        <p:txBody>
          <a:bodyPr/>
          <a:lstStyle/>
          <a:p>
            <a:fld id="{3761BD3B-BB9F-4640-8067-D3C32440C325}" type="slidenum">
              <a:rPr lang="nb-NO" smtClean="0"/>
              <a:pPr/>
              <a:t>21</a:t>
            </a:fld>
            <a:endParaRPr lang="nb-NO"/>
          </a:p>
        </p:txBody>
      </p:sp>
    </p:spTree>
    <p:extLst>
      <p:ext uri="{BB962C8B-B14F-4D97-AF65-F5344CB8AC3E}">
        <p14:creationId xmlns:p14="http://schemas.microsoft.com/office/powerpoint/2010/main" val="1516162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BF1FB24-7ED9-4130-BCE0-9CB7FB335010}"/>
              </a:ext>
            </a:extLst>
          </p:cNvPr>
          <p:cNvSpPr>
            <a:spLocks noGrp="1"/>
          </p:cNvSpPr>
          <p:nvPr>
            <p:ph type="title"/>
          </p:nvPr>
        </p:nvSpPr>
        <p:spPr/>
        <p:txBody>
          <a:bodyPr>
            <a:normAutofit/>
          </a:bodyPr>
          <a:lstStyle/>
          <a:p>
            <a:r>
              <a:rPr lang="nb-NO" altLang="nb-NO" dirty="0"/>
              <a:t>Definisjon</a:t>
            </a:r>
            <a:endParaRPr lang="nb-NO" dirty="0"/>
          </a:p>
        </p:txBody>
      </p:sp>
      <p:sp>
        <p:nvSpPr>
          <p:cNvPr id="3" name="Plassholder for innhold 2">
            <a:extLst>
              <a:ext uri="{FF2B5EF4-FFF2-40B4-BE49-F238E27FC236}">
                <a16:creationId xmlns:a16="http://schemas.microsoft.com/office/drawing/2014/main" id="{1D149094-7F65-4987-AD07-5A132FA13CC2}"/>
              </a:ext>
            </a:extLst>
          </p:cNvPr>
          <p:cNvSpPr>
            <a:spLocks noGrp="1"/>
          </p:cNvSpPr>
          <p:nvPr>
            <p:ph idx="1"/>
          </p:nvPr>
        </p:nvSpPr>
        <p:spPr>
          <a:xfrm>
            <a:off x="650241" y="1852465"/>
            <a:ext cx="11612799" cy="6624736"/>
          </a:xfrm>
        </p:spPr>
        <p:txBody>
          <a:bodyPr/>
          <a:lstStyle/>
          <a:p>
            <a:r>
              <a:rPr lang="nb-NO" sz="2400" u="sng" dirty="0">
                <a:hlinkClick r:id="rId3"/>
              </a:rPr>
              <a:t>Arbeidsmiljøloven § 10-1</a:t>
            </a:r>
            <a:r>
              <a:rPr lang="nb-NO" sz="2400" u="sng" dirty="0"/>
              <a:t> </a:t>
            </a:r>
            <a:r>
              <a:rPr lang="nb-NO" sz="2400" dirty="0"/>
              <a:t>definerer arbeidstid som følgende:</a:t>
            </a:r>
          </a:p>
          <a:p>
            <a:r>
              <a:rPr lang="nb-NO" sz="2400" dirty="0"/>
              <a:t>«</a:t>
            </a:r>
            <a:r>
              <a:rPr lang="nb-NO" sz="2400" b="1" i="1" dirty="0">
                <a:solidFill>
                  <a:srgbClr val="C00000"/>
                </a:solidFill>
              </a:rPr>
              <a:t>Med arbeidstid menes den tid arbeidstaker står til disposisjon for arbeidsgiver</a:t>
            </a:r>
            <a:r>
              <a:rPr lang="nb-NO" sz="2400" b="1" dirty="0">
                <a:solidFill>
                  <a:srgbClr val="C00000"/>
                </a:solidFill>
              </a:rPr>
              <a:t>.</a:t>
            </a:r>
          </a:p>
          <a:p>
            <a:pPr marL="0" indent="0">
              <a:buNone/>
            </a:pPr>
            <a:r>
              <a:rPr lang="nb-NO" sz="2400" i="1" dirty="0">
                <a:solidFill>
                  <a:srgbClr val="C00000"/>
                </a:solidFill>
              </a:rPr>
              <a:t>     </a:t>
            </a:r>
            <a:r>
              <a:rPr lang="nb-NO" sz="2400" i="1" dirty="0"/>
              <a:t>Med arbeidsfri menes den tid arbeidstaker ikke står til disposisjon for  arbeidsgiver</a:t>
            </a:r>
            <a:r>
              <a:rPr lang="nb-NO" sz="2400" dirty="0"/>
              <a:t>.»</a:t>
            </a:r>
          </a:p>
          <a:p>
            <a:pPr marL="0" indent="0">
              <a:buNone/>
            </a:pPr>
            <a:endParaRPr lang="nb-NO" sz="2400" dirty="0"/>
          </a:p>
          <a:p>
            <a:r>
              <a:rPr lang="nb-NO" sz="2400" dirty="0"/>
              <a:t>Arbeidstidsdirektivet (Rådsdirektiv </a:t>
            </a:r>
            <a:r>
              <a:rPr lang="nb-NO" sz="2400" dirty="0">
                <a:hlinkClick r:id="rId4"/>
              </a:rPr>
              <a:t>2003/88/EF</a:t>
            </a:r>
            <a:r>
              <a:rPr lang="nb-NO" sz="2400" dirty="0"/>
              <a:t>)</a:t>
            </a:r>
          </a:p>
          <a:p>
            <a:r>
              <a:rPr lang="nb-NO" sz="2400" dirty="0"/>
              <a:t>«</a:t>
            </a:r>
            <a:r>
              <a:rPr lang="nb-NO" sz="2400" i="1" dirty="0"/>
              <a:t>I dette direktiv forstås ved:</a:t>
            </a:r>
            <a:endParaRPr lang="nb-NO" sz="2400" dirty="0"/>
          </a:p>
          <a:p>
            <a:pPr lvl="1"/>
            <a:r>
              <a:rPr lang="nb-NO" i="1" dirty="0"/>
              <a:t>1)«</a:t>
            </a:r>
            <a:r>
              <a:rPr lang="nb-NO" b="1" i="1" dirty="0" err="1">
                <a:solidFill>
                  <a:srgbClr val="C00000"/>
                </a:solidFill>
              </a:rPr>
              <a:t>arbejdstid</a:t>
            </a:r>
            <a:r>
              <a:rPr lang="nb-NO" b="1" i="1" dirty="0">
                <a:solidFill>
                  <a:srgbClr val="C00000"/>
                </a:solidFill>
              </a:rPr>
              <a:t>»: det </a:t>
            </a:r>
            <a:r>
              <a:rPr lang="nb-NO" b="1" i="1" dirty="0" err="1">
                <a:solidFill>
                  <a:srgbClr val="C00000"/>
                </a:solidFill>
              </a:rPr>
              <a:t>tidsrum</a:t>
            </a:r>
            <a:r>
              <a:rPr lang="nb-NO" b="1" i="1" dirty="0">
                <a:solidFill>
                  <a:srgbClr val="C00000"/>
                </a:solidFill>
              </a:rPr>
              <a:t>, hvori </a:t>
            </a:r>
            <a:r>
              <a:rPr lang="nb-NO" b="1" i="1" dirty="0" err="1">
                <a:solidFill>
                  <a:srgbClr val="C00000"/>
                </a:solidFill>
              </a:rPr>
              <a:t>arbejdstageren</a:t>
            </a:r>
            <a:r>
              <a:rPr lang="nb-NO" b="1" i="1" dirty="0">
                <a:solidFill>
                  <a:srgbClr val="C00000"/>
                </a:solidFill>
              </a:rPr>
              <a:t> er på </a:t>
            </a:r>
            <a:r>
              <a:rPr lang="nb-NO" b="1" i="1" dirty="0" err="1">
                <a:solidFill>
                  <a:srgbClr val="C00000"/>
                </a:solidFill>
              </a:rPr>
              <a:t>arbejde</a:t>
            </a:r>
            <a:r>
              <a:rPr lang="nb-NO" b="1" i="1" dirty="0">
                <a:solidFill>
                  <a:srgbClr val="C00000"/>
                </a:solidFill>
              </a:rPr>
              <a:t> og står til </a:t>
            </a:r>
            <a:r>
              <a:rPr lang="nb-NO" b="1" i="1" dirty="0" err="1">
                <a:solidFill>
                  <a:srgbClr val="C00000"/>
                </a:solidFill>
              </a:rPr>
              <a:t>arbejdsgiverens</a:t>
            </a:r>
            <a:r>
              <a:rPr lang="nb-NO" b="1" i="1" dirty="0">
                <a:solidFill>
                  <a:srgbClr val="C00000"/>
                </a:solidFill>
              </a:rPr>
              <a:t> </a:t>
            </a:r>
            <a:r>
              <a:rPr lang="nb-NO" b="1" i="1" dirty="0" err="1">
                <a:solidFill>
                  <a:srgbClr val="C00000"/>
                </a:solidFill>
              </a:rPr>
              <a:t>rådighed</a:t>
            </a:r>
            <a:r>
              <a:rPr lang="nb-NO" b="1" i="1" dirty="0">
                <a:solidFill>
                  <a:srgbClr val="C00000"/>
                </a:solidFill>
              </a:rPr>
              <a:t> under </a:t>
            </a:r>
            <a:r>
              <a:rPr lang="nb-NO" b="1" i="1" dirty="0" err="1">
                <a:solidFill>
                  <a:srgbClr val="C00000"/>
                </a:solidFill>
              </a:rPr>
              <a:t>udførelsen</a:t>
            </a:r>
            <a:r>
              <a:rPr lang="nb-NO" b="1" i="1" dirty="0">
                <a:solidFill>
                  <a:srgbClr val="C00000"/>
                </a:solidFill>
              </a:rPr>
              <a:t> </a:t>
            </a:r>
            <a:r>
              <a:rPr lang="nb-NO" b="1" i="1" dirty="0" err="1">
                <a:solidFill>
                  <a:srgbClr val="C00000"/>
                </a:solidFill>
              </a:rPr>
              <a:t>af</a:t>
            </a:r>
            <a:r>
              <a:rPr lang="nb-NO" b="1" i="1" dirty="0">
                <a:solidFill>
                  <a:srgbClr val="C00000"/>
                </a:solidFill>
              </a:rPr>
              <a:t> sin </a:t>
            </a:r>
            <a:r>
              <a:rPr lang="nb-NO" b="1" i="1" dirty="0" err="1">
                <a:solidFill>
                  <a:srgbClr val="C00000"/>
                </a:solidFill>
              </a:rPr>
              <a:t>beskæftigelse</a:t>
            </a:r>
            <a:r>
              <a:rPr lang="nb-NO" b="1" i="1" dirty="0">
                <a:solidFill>
                  <a:srgbClr val="C00000"/>
                </a:solidFill>
              </a:rPr>
              <a:t> eller sine </a:t>
            </a:r>
            <a:r>
              <a:rPr lang="nb-NO" b="1" i="1" dirty="0" err="1">
                <a:solidFill>
                  <a:srgbClr val="C00000"/>
                </a:solidFill>
              </a:rPr>
              <a:t>opgaver</a:t>
            </a:r>
            <a:r>
              <a:rPr lang="nb-NO" b="1" i="1" dirty="0">
                <a:solidFill>
                  <a:srgbClr val="C00000"/>
                </a:solidFill>
              </a:rPr>
              <a:t> i overensstemmelse med </a:t>
            </a:r>
            <a:r>
              <a:rPr lang="nb-NO" b="1" i="1" dirty="0" err="1">
                <a:solidFill>
                  <a:srgbClr val="C00000"/>
                </a:solidFill>
              </a:rPr>
              <a:t>national</a:t>
            </a:r>
            <a:r>
              <a:rPr lang="nb-NO" b="1" i="1" dirty="0">
                <a:solidFill>
                  <a:srgbClr val="C00000"/>
                </a:solidFill>
              </a:rPr>
              <a:t> lovgivning og/eller praksis</a:t>
            </a:r>
            <a:endParaRPr lang="nb-NO" b="1" dirty="0">
              <a:solidFill>
                <a:srgbClr val="C00000"/>
              </a:solidFill>
            </a:endParaRPr>
          </a:p>
          <a:p>
            <a:pPr lvl="1"/>
            <a:r>
              <a:rPr lang="nb-NO" dirty="0"/>
              <a:t> </a:t>
            </a:r>
            <a:r>
              <a:rPr lang="nb-NO" i="1" dirty="0"/>
              <a:t>2)«hvileperiode»: det </a:t>
            </a:r>
            <a:r>
              <a:rPr lang="nb-NO" i="1" dirty="0" err="1"/>
              <a:t>tidsrum</a:t>
            </a:r>
            <a:r>
              <a:rPr lang="nb-NO" i="1" dirty="0"/>
              <a:t>, der ikke er </a:t>
            </a:r>
            <a:r>
              <a:rPr lang="nb-NO" i="1" dirty="0" err="1"/>
              <a:t>arbejdstid</a:t>
            </a:r>
            <a:r>
              <a:rPr lang="nb-NO" dirty="0"/>
              <a:t>»</a:t>
            </a:r>
          </a:p>
          <a:p>
            <a:pPr marL="0" indent="0">
              <a:buNone/>
            </a:pPr>
            <a:endParaRPr lang="nb-NO" sz="2400" dirty="0"/>
          </a:p>
          <a:p>
            <a:pPr marL="0" indent="0">
              <a:buNone/>
            </a:pPr>
            <a:br>
              <a:rPr lang="nb-NO" sz="2400" dirty="0"/>
            </a:br>
            <a:endParaRPr lang="nb-NO" sz="2400" dirty="0"/>
          </a:p>
        </p:txBody>
      </p:sp>
      <p:sp>
        <p:nvSpPr>
          <p:cNvPr id="4" name="Plassholder for lysbildenummer 3">
            <a:extLst>
              <a:ext uri="{FF2B5EF4-FFF2-40B4-BE49-F238E27FC236}">
                <a16:creationId xmlns:a16="http://schemas.microsoft.com/office/drawing/2014/main" id="{56987B55-0467-4550-9D02-990415C1938F}"/>
              </a:ext>
            </a:extLst>
          </p:cNvPr>
          <p:cNvSpPr>
            <a:spLocks noGrp="1"/>
          </p:cNvSpPr>
          <p:nvPr>
            <p:ph type="sldNum" sz="quarter" idx="4"/>
          </p:nvPr>
        </p:nvSpPr>
        <p:spPr/>
        <p:txBody>
          <a:bodyPr/>
          <a:lstStyle/>
          <a:p>
            <a:fld id="{3761BD3B-BB9F-4640-8067-D3C32440C325}" type="slidenum">
              <a:rPr lang="nb-NO" smtClean="0"/>
              <a:pPr/>
              <a:t>3</a:t>
            </a:fld>
            <a:endParaRPr lang="nb-NO"/>
          </a:p>
        </p:txBody>
      </p:sp>
    </p:spTree>
    <p:extLst>
      <p:ext uri="{BB962C8B-B14F-4D97-AF65-F5344CB8AC3E}">
        <p14:creationId xmlns:p14="http://schemas.microsoft.com/office/powerpoint/2010/main" val="2094714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E5E8B50-A589-4DAC-9418-A1A1E8D3971A}"/>
              </a:ext>
            </a:extLst>
          </p:cNvPr>
          <p:cNvSpPr>
            <a:spLocks noGrp="1"/>
          </p:cNvSpPr>
          <p:nvPr>
            <p:ph type="title"/>
          </p:nvPr>
        </p:nvSpPr>
        <p:spPr/>
        <p:txBody>
          <a:bodyPr>
            <a:noAutofit/>
          </a:bodyPr>
          <a:lstStyle/>
          <a:p>
            <a:r>
              <a:rPr lang="nb-NO" sz="4000" dirty="0"/>
              <a:t>Forarbeider til arbeidsmiljøloven, NOU 2004:5 </a:t>
            </a:r>
          </a:p>
        </p:txBody>
      </p:sp>
      <p:sp>
        <p:nvSpPr>
          <p:cNvPr id="3" name="Plassholder for innhold 2">
            <a:extLst>
              <a:ext uri="{FF2B5EF4-FFF2-40B4-BE49-F238E27FC236}">
                <a16:creationId xmlns:a16="http://schemas.microsoft.com/office/drawing/2014/main" id="{1337BF9D-3C76-441A-87D5-19DB926C53A8}"/>
              </a:ext>
            </a:extLst>
          </p:cNvPr>
          <p:cNvSpPr>
            <a:spLocks noGrp="1"/>
          </p:cNvSpPr>
          <p:nvPr>
            <p:ph idx="1"/>
          </p:nvPr>
        </p:nvSpPr>
        <p:spPr>
          <a:xfrm>
            <a:off x="741761" y="1996480"/>
            <a:ext cx="11521280" cy="6480720"/>
          </a:xfrm>
        </p:spPr>
        <p:txBody>
          <a:bodyPr/>
          <a:lstStyle/>
          <a:p>
            <a:r>
              <a:rPr lang="nb-NO" sz="2800" dirty="0"/>
              <a:t>Reiser til og fra arbeid – ikke arbeidstid</a:t>
            </a:r>
          </a:p>
          <a:p>
            <a:pPr marL="0" indent="0">
              <a:buNone/>
            </a:pPr>
            <a:endParaRPr lang="nb-NO" sz="2800" dirty="0"/>
          </a:p>
          <a:p>
            <a:r>
              <a:rPr lang="nb-NO" sz="2800" dirty="0"/>
              <a:t>Dersom arbeidstakeren i løpet av arbeidsdagen blir sendt til et arbeidssted utenfor virksomheten, men kommer tilbake før arbeidsdagen er avsluttet, vil slike reiser normalt regnes som arbeidstid. </a:t>
            </a:r>
          </a:p>
          <a:p>
            <a:pPr marL="0" indent="0">
              <a:buNone/>
            </a:pPr>
            <a:endParaRPr lang="nb-NO" sz="2800" dirty="0"/>
          </a:p>
          <a:p>
            <a:r>
              <a:rPr lang="nb-NO" sz="2800" dirty="0"/>
              <a:t>Reisetid utover normal arbeidstid, og som ikke er reise til og fra arbeid, ikke vil utgjøre arbeidstid med mindre «</a:t>
            </a:r>
            <a:r>
              <a:rPr lang="nb-NO" sz="2800" i="1" dirty="0"/>
              <a:t>arbeidstakeren blir pålagt plikter slik at vedkommende likevel må sies å stå til arbeidsgivers disposisjon»</a:t>
            </a:r>
            <a:r>
              <a:rPr lang="nb-NO" sz="2800" dirty="0"/>
              <a:t>.</a:t>
            </a:r>
          </a:p>
          <a:p>
            <a:endParaRPr lang="nb-NO" sz="2800" dirty="0"/>
          </a:p>
          <a:p>
            <a:endParaRPr lang="nb-NO" sz="2800" dirty="0"/>
          </a:p>
        </p:txBody>
      </p:sp>
      <p:sp>
        <p:nvSpPr>
          <p:cNvPr id="4" name="Plassholder for lysbildenummer 3">
            <a:extLst>
              <a:ext uri="{FF2B5EF4-FFF2-40B4-BE49-F238E27FC236}">
                <a16:creationId xmlns:a16="http://schemas.microsoft.com/office/drawing/2014/main" id="{93FFC575-0585-422D-8620-AB54B5539B49}"/>
              </a:ext>
            </a:extLst>
          </p:cNvPr>
          <p:cNvSpPr>
            <a:spLocks noGrp="1"/>
          </p:cNvSpPr>
          <p:nvPr>
            <p:ph type="sldNum" sz="quarter" idx="4"/>
          </p:nvPr>
        </p:nvSpPr>
        <p:spPr/>
        <p:txBody>
          <a:bodyPr/>
          <a:lstStyle/>
          <a:p>
            <a:fld id="{3761BD3B-BB9F-4640-8067-D3C32440C325}" type="slidenum">
              <a:rPr lang="nb-NO" smtClean="0"/>
              <a:pPr/>
              <a:t>4</a:t>
            </a:fld>
            <a:endParaRPr lang="nb-NO"/>
          </a:p>
        </p:txBody>
      </p:sp>
    </p:spTree>
    <p:extLst>
      <p:ext uri="{BB962C8B-B14F-4D97-AF65-F5344CB8AC3E}">
        <p14:creationId xmlns:p14="http://schemas.microsoft.com/office/powerpoint/2010/main" val="4111442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40F7D59-DA65-4C54-B736-1230ABC4CE20}"/>
              </a:ext>
            </a:extLst>
          </p:cNvPr>
          <p:cNvSpPr>
            <a:spLocks noGrp="1"/>
          </p:cNvSpPr>
          <p:nvPr>
            <p:ph type="title"/>
          </p:nvPr>
        </p:nvSpPr>
        <p:spPr/>
        <p:txBody>
          <a:bodyPr>
            <a:normAutofit fontScale="90000"/>
          </a:bodyPr>
          <a:lstStyle/>
          <a:p>
            <a:r>
              <a:rPr lang="nb-NO" dirty="0"/>
              <a:t>Kårstø-dommen, RT-2001-418</a:t>
            </a:r>
          </a:p>
        </p:txBody>
      </p:sp>
      <p:sp>
        <p:nvSpPr>
          <p:cNvPr id="3" name="Plassholder for innhold 2">
            <a:extLst>
              <a:ext uri="{FF2B5EF4-FFF2-40B4-BE49-F238E27FC236}">
                <a16:creationId xmlns:a16="http://schemas.microsoft.com/office/drawing/2014/main" id="{D1A711B0-B067-4B5E-83B3-E73F99862E90}"/>
              </a:ext>
            </a:extLst>
          </p:cNvPr>
          <p:cNvSpPr>
            <a:spLocks noGrp="1"/>
          </p:cNvSpPr>
          <p:nvPr>
            <p:ph idx="1"/>
          </p:nvPr>
        </p:nvSpPr>
        <p:spPr>
          <a:xfrm>
            <a:off x="650241" y="1852465"/>
            <a:ext cx="11612799" cy="6624736"/>
          </a:xfrm>
        </p:spPr>
        <p:txBody>
          <a:bodyPr/>
          <a:lstStyle/>
          <a:p>
            <a:r>
              <a:rPr lang="nb-NO" dirty="0"/>
              <a:t>Spørsmålet var om arbeidstiden skulle regnes fra de ansatte ble registrert i porten på Kårstø-anlegget, eller når de var ferdig skiftet og hadde kommet seg på plass på sin arbeidsplass inne på anlegget - og var klar til innsats for arbeidsgiver.</a:t>
            </a:r>
          </a:p>
          <a:p>
            <a:endParaRPr lang="nb-NO" dirty="0"/>
          </a:p>
          <a:p>
            <a:r>
              <a:rPr lang="nb-NO" dirty="0"/>
              <a:t> De ansatte mente at arbeidstiden måtte telle fra de passerte porten inn i anlegget, mens arbeidsgiver mente at de ansatte «</a:t>
            </a:r>
            <a:r>
              <a:rPr lang="nb-NO" i="1" dirty="0"/>
              <a:t>ikke stod til disposisjon</a:t>
            </a:r>
            <a:r>
              <a:rPr lang="nb-NO" dirty="0"/>
              <a:t>» før de var klare til innsats.</a:t>
            </a:r>
          </a:p>
          <a:p>
            <a:pPr marL="0" indent="0">
              <a:buNone/>
            </a:pPr>
            <a:r>
              <a:rPr lang="nb-NO" dirty="0"/>
              <a:t> </a:t>
            </a:r>
          </a:p>
          <a:p>
            <a:r>
              <a:rPr lang="nb-NO" dirty="0"/>
              <a:t>Høyesterett ga Statoil som var arbeidsgiver medhold.</a:t>
            </a:r>
            <a:endParaRPr lang="nb-NO" sz="2000" dirty="0"/>
          </a:p>
          <a:p>
            <a:pPr marL="0" indent="0">
              <a:buNone/>
            </a:pPr>
            <a:endParaRPr lang="nb-NO" sz="2000" dirty="0"/>
          </a:p>
        </p:txBody>
      </p:sp>
      <p:sp>
        <p:nvSpPr>
          <p:cNvPr id="4" name="Plassholder for lysbildenummer 3">
            <a:extLst>
              <a:ext uri="{FF2B5EF4-FFF2-40B4-BE49-F238E27FC236}">
                <a16:creationId xmlns:a16="http://schemas.microsoft.com/office/drawing/2014/main" id="{88E90D68-3338-41F1-9554-407316FA7556}"/>
              </a:ext>
            </a:extLst>
          </p:cNvPr>
          <p:cNvSpPr>
            <a:spLocks noGrp="1"/>
          </p:cNvSpPr>
          <p:nvPr>
            <p:ph type="sldNum" sz="quarter" idx="4"/>
          </p:nvPr>
        </p:nvSpPr>
        <p:spPr/>
        <p:txBody>
          <a:bodyPr/>
          <a:lstStyle/>
          <a:p>
            <a:fld id="{3761BD3B-BB9F-4640-8067-D3C32440C325}" type="slidenum">
              <a:rPr lang="nb-NO" smtClean="0"/>
              <a:pPr/>
              <a:t>5</a:t>
            </a:fld>
            <a:endParaRPr lang="nb-NO"/>
          </a:p>
        </p:txBody>
      </p:sp>
    </p:spTree>
    <p:extLst>
      <p:ext uri="{BB962C8B-B14F-4D97-AF65-F5344CB8AC3E}">
        <p14:creationId xmlns:p14="http://schemas.microsoft.com/office/powerpoint/2010/main" val="880619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A516F0-FF5F-4D8A-A903-D52A62B8A376}"/>
              </a:ext>
            </a:extLst>
          </p:cNvPr>
          <p:cNvSpPr>
            <a:spLocks noGrp="1"/>
          </p:cNvSpPr>
          <p:nvPr>
            <p:ph type="title"/>
          </p:nvPr>
        </p:nvSpPr>
        <p:spPr/>
        <p:txBody>
          <a:bodyPr/>
          <a:lstStyle/>
          <a:p>
            <a:r>
              <a:rPr lang="nb-NO" dirty="0"/>
              <a:t>Kårstø dommen forts.</a:t>
            </a:r>
          </a:p>
        </p:txBody>
      </p:sp>
      <p:sp>
        <p:nvSpPr>
          <p:cNvPr id="3" name="Plassholder for innhold 2">
            <a:extLst>
              <a:ext uri="{FF2B5EF4-FFF2-40B4-BE49-F238E27FC236}">
                <a16:creationId xmlns:a16="http://schemas.microsoft.com/office/drawing/2014/main" id="{34989EAE-0138-43C9-B429-FDF08C31C0BB}"/>
              </a:ext>
            </a:extLst>
          </p:cNvPr>
          <p:cNvSpPr>
            <a:spLocks noGrp="1"/>
          </p:cNvSpPr>
          <p:nvPr>
            <p:ph idx="1"/>
          </p:nvPr>
        </p:nvSpPr>
        <p:spPr>
          <a:xfrm>
            <a:off x="741761" y="1708447"/>
            <a:ext cx="11521280" cy="6768753"/>
          </a:xfrm>
        </p:spPr>
        <p:txBody>
          <a:bodyPr/>
          <a:lstStyle/>
          <a:p>
            <a:r>
              <a:rPr lang="nb-NO" dirty="0"/>
              <a:t>Høyesterett uttalte blant annet:</a:t>
            </a:r>
          </a:p>
          <a:p>
            <a:r>
              <a:rPr lang="nb-NO" dirty="0"/>
              <a:t>«</a:t>
            </a:r>
            <a:r>
              <a:rPr lang="nb-NO" i="1" dirty="0"/>
              <a:t>Uttrykket «</a:t>
            </a:r>
            <a:r>
              <a:rPr lang="nb-NO" b="1" i="1" dirty="0">
                <a:solidFill>
                  <a:srgbClr val="C00000"/>
                </a:solidFill>
              </a:rPr>
              <a:t>til disposisjon</a:t>
            </a:r>
            <a:r>
              <a:rPr lang="nb-NO" i="1" dirty="0"/>
              <a:t>» i § 46 må etter min mening forstås slik at </a:t>
            </a:r>
            <a:r>
              <a:rPr lang="nb-NO" i="1" dirty="0">
                <a:solidFill>
                  <a:srgbClr val="C00000"/>
                </a:solidFill>
              </a:rPr>
              <a:t>det forutsetter at arbeidstaker står til disposisjon for arbeidsgiver for å utføre arbeidsoppgaver i henhold til arbeidsavtalen. </a:t>
            </a:r>
            <a:r>
              <a:rPr lang="nb-NO" i="1" dirty="0"/>
              <a:t>I lovens formulering ligger at det ikke nødvendigvis må utføres arbeid</a:t>
            </a:r>
            <a:r>
              <a:rPr lang="nb-NO" dirty="0"/>
              <a:t>. </a:t>
            </a:r>
            <a:r>
              <a:rPr lang="nb-NO" i="1" dirty="0"/>
              <a:t>For eksempel vil ventetid ved overgang fra en arbeidsoppgave til en annen være arbeidstid. </a:t>
            </a:r>
            <a:r>
              <a:rPr lang="nb-NO" i="1" dirty="0">
                <a:solidFill>
                  <a:srgbClr val="C00000"/>
                </a:solidFill>
              </a:rPr>
              <a:t>Den gjensidig bebyrdende arbeidsavtalen, sammenhengen i bestemmelsen og i loven for øvrig, jf. blant annet definisjonen av arbeidstaker og arbeidsgiver i § 3 og § 4, underbygger at arbeidstaker må stå til disposisjon for å utføre arbeidsoppgaver.»</a:t>
            </a:r>
            <a:endParaRPr lang="nb-NO" dirty="0">
              <a:solidFill>
                <a:srgbClr val="C00000"/>
              </a:solidFill>
            </a:endParaRPr>
          </a:p>
        </p:txBody>
      </p:sp>
      <p:sp>
        <p:nvSpPr>
          <p:cNvPr id="4" name="Plassholder for lysbildenummer 3">
            <a:extLst>
              <a:ext uri="{FF2B5EF4-FFF2-40B4-BE49-F238E27FC236}">
                <a16:creationId xmlns:a16="http://schemas.microsoft.com/office/drawing/2014/main" id="{51DCAC77-F3D6-4159-BA73-1EAEB9813C28}"/>
              </a:ext>
            </a:extLst>
          </p:cNvPr>
          <p:cNvSpPr>
            <a:spLocks noGrp="1"/>
          </p:cNvSpPr>
          <p:nvPr>
            <p:ph type="sldNum" sz="quarter" idx="4"/>
          </p:nvPr>
        </p:nvSpPr>
        <p:spPr/>
        <p:txBody>
          <a:bodyPr/>
          <a:lstStyle/>
          <a:p>
            <a:fld id="{3761BD3B-BB9F-4640-8067-D3C32440C325}" type="slidenum">
              <a:rPr lang="nb-NO" smtClean="0"/>
              <a:pPr/>
              <a:t>6</a:t>
            </a:fld>
            <a:endParaRPr lang="nb-NO"/>
          </a:p>
        </p:txBody>
      </p:sp>
    </p:spTree>
    <p:extLst>
      <p:ext uri="{BB962C8B-B14F-4D97-AF65-F5344CB8AC3E}">
        <p14:creationId xmlns:p14="http://schemas.microsoft.com/office/powerpoint/2010/main" val="2424948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A8A7D58-16D4-49B1-8AC8-98453FFBEE43}"/>
              </a:ext>
            </a:extLst>
          </p:cNvPr>
          <p:cNvSpPr>
            <a:spLocks noGrp="1"/>
          </p:cNvSpPr>
          <p:nvPr>
            <p:ph type="title"/>
          </p:nvPr>
        </p:nvSpPr>
        <p:spPr/>
        <p:txBody>
          <a:bodyPr/>
          <a:lstStyle/>
          <a:p>
            <a:r>
              <a:rPr lang="nb-NO" dirty="0"/>
              <a:t>Kårstø dommen forts.</a:t>
            </a:r>
          </a:p>
        </p:txBody>
      </p:sp>
      <p:sp>
        <p:nvSpPr>
          <p:cNvPr id="3" name="Plassholder for innhold 2">
            <a:extLst>
              <a:ext uri="{FF2B5EF4-FFF2-40B4-BE49-F238E27FC236}">
                <a16:creationId xmlns:a16="http://schemas.microsoft.com/office/drawing/2014/main" id="{461D19AB-39F8-4A7B-8411-32A95BECB48F}"/>
              </a:ext>
            </a:extLst>
          </p:cNvPr>
          <p:cNvSpPr>
            <a:spLocks noGrp="1"/>
          </p:cNvSpPr>
          <p:nvPr>
            <p:ph idx="1"/>
          </p:nvPr>
        </p:nvSpPr>
        <p:spPr>
          <a:xfrm>
            <a:off x="813767" y="1852464"/>
            <a:ext cx="11665297" cy="7299580"/>
          </a:xfrm>
        </p:spPr>
        <p:txBody>
          <a:bodyPr/>
          <a:lstStyle/>
          <a:p>
            <a:r>
              <a:rPr lang="nb-NO" sz="2400" i="1" dirty="0">
                <a:solidFill>
                  <a:srgbClr val="C00000"/>
                </a:solidFill>
              </a:rPr>
              <a:t>Denne forståelsen av arbeidstid innebærer at tid som går med til reise til og fra arbeidet, i utgangspunkt ikke regnes som arbeidstid, da arbeidstakerne normalt ikke kan sies å stå til disposisjon for å utføre arbeid i henhold til arbeidsavtalen under reisen</a:t>
            </a:r>
            <a:r>
              <a:rPr lang="nb-NO" sz="2400" i="1" dirty="0"/>
              <a:t>. Forarbeidene legger dette til grunn som den alminnelige regel.</a:t>
            </a:r>
          </a:p>
          <a:p>
            <a:pPr marL="0" indent="0">
              <a:buNone/>
            </a:pPr>
            <a:r>
              <a:rPr lang="nb-NO" sz="2400" i="1" dirty="0"/>
              <a:t>(…)</a:t>
            </a:r>
          </a:p>
          <a:p>
            <a:pPr marL="0" indent="0">
              <a:buNone/>
            </a:pPr>
            <a:r>
              <a:rPr lang="nb-NO" sz="2400" i="1" dirty="0"/>
              <a:t>     </a:t>
            </a:r>
            <a:r>
              <a:rPr lang="nb-NO" sz="2400" i="1" dirty="0">
                <a:solidFill>
                  <a:srgbClr val="C00000"/>
                </a:solidFill>
              </a:rPr>
              <a:t>Reise- og gangtid fra port til fremmøtested er således ikke arbeidstid,       med mindre de konkrete forholdene på Kårstø er slik at arbeidstakerne under reise- og gangtid fra passering av port og frem til fremmøtestedet, kan sies å være til disposisjon for å utføre arbeidsoppgaver for arbeidsgiver</a:t>
            </a:r>
            <a:r>
              <a:rPr lang="nb-NO" sz="2400" dirty="0">
                <a:solidFill>
                  <a:srgbClr val="C00000"/>
                </a:solidFill>
              </a:rPr>
              <a:t>.»</a:t>
            </a:r>
          </a:p>
          <a:p>
            <a:pPr marL="0" indent="0">
              <a:buNone/>
            </a:pPr>
            <a:endParaRPr lang="nb-NO" sz="2400" i="1" dirty="0"/>
          </a:p>
          <a:p>
            <a:pPr marL="0" indent="0">
              <a:buNone/>
            </a:pPr>
            <a:endParaRPr lang="nb-NO" sz="1100" dirty="0"/>
          </a:p>
        </p:txBody>
      </p:sp>
      <p:sp>
        <p:nvSpPr>
          <p:cNvPr id="4" name="Plassholder for lysbildenummer 3">
            <a:extLst>
              <a:ext uri="{FF2B5EF4-FFF2-40B4-BE49-F238E27FC236}">
                <a16:creationId xmlns:a16="http://schemas.microsoft.com/office/drawing/2014/main" id="{4281FA17-7802-4CA3-914B-0F533DCCB83C}"/>
              </a:ext>
            </a:extLst>
          </p:cNvPr>
          <p:cNvSpPr>
            <a:spLocks noGrp="1"/>
          </p:cNvSpPr>
          <p:nvPr>
            <p:ph type="sldNum" sz="quarter" idx="4"/>
          </p:nvPr>
        </p:nvSpPr>
        <p:spPr/>
        <p:txBody>
          <a:bodyPr/>
          <a:lstStyle/>
          <a:p>
            <a:fld id="{3761BD3B-BB9F-4640-8067-D3C32440C325}" type="slidenum">
              <a:rPr lang="nb-NO" smtClean="0"/>
              <a:pPr/>
              <a:t>7</a:t>
            </a:fld>
            <a:endParaRPr lang="nb-NO" dirty="0"/>
          </a:p>
        </p:txBody>
      </p:sp>
    </p:spTree>
    <p:extLst>
      <p:ext uri="{BB962C8B-B14F-4D97-AF65-F5344CB8AC3E}">
        <p14:creationId xmlns:p14="http://schemas.microsoft.com/office/powerpoint/2010/main" val="1433786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EABCD8E-024A-44C9-9F86-F1CAF1E75483}"/>
              </a:ext>
            </a:extLst>
          </p:cNvPr>
          <p:cNvSpPr>
            <a:spLocks noGrp="1"/>
          </p:cNvSpPr>
          <p:nvPr>
            <p:ph type="title"/>
          </p:nvPr>
        </p:nvSpPr>
        <p:spPr/>
        <p:txBody>
          <a:bodyPr/>
          <a:lstStyle/>
          <a:p>
            <a:r>
              <a:rPr lang="nb-NO" dirty="0"/>
              <a:t>Kårstø dommen forts.</a:t>
            </a:r>
          </a:p>
        </p:txBody>
      </p:sp>
      <p:sp>
        <p:nvSpPr>
          <p:cNvPr id="3" name="Plassholder for innhold 2">
            <a:extLst>
              <a:ext uri="{FF2B5EF4-FFF2-40B4-BE49-F238E27FC236}">
                <a16:creationId xmlns:a16="http://schemas.microsoft.com/office/drawing/2014/main" id="{049C808B-8E1E-4754-8C6C-18568CDC8A8A}"/>
              </a:ext>
            </a:extLst>
          </p:cNvPr>
          <p:cNvSpPr>
            <a:spLocks noGrp="1"/>
          </p:cNvSpPr>
          <p:nvPr>
            <p:ph idx="1"/>
          </p:nvPr>
        </p:nvSpPr>
        <p:spPr>
          <a:xfrm>
            <a:off x="650241" y="1852465"/>
            <a:ext cx="11612799" cy="6624736"/>
          </a:xfrm>
        </p:spPr>
        <p:txBody>
          <a:bodyPr/>
          <a:lstStyle/>
          <a:p>
            <a:r>
              <a:rPr lang="nb-NO" sz="2800" dirty="0"/>
              <a:t>Høyesterett gikk så gjennom de ulike konkrete pliktene og restriksjonene det var vist til i saken.</a:t>
            </a:r>
            <a:endParaRPr lang="nb-NO" sz="2800" i="1" dirty="0"/>
          </a:p>
          <a:p>
            <a:pPr marL="0" indent="0">
              <a:buNone/>
            </a:pPr>
            <a:endParaRPr lang="nb-NO" sz="2800" i="1" dirty="0"/>
          </a:p>
          <a:p>
            <a:r>
              <a:rPr lang="nb-NO" sz="2800" dirty="0"/>
              <a:t>«</a:t>
            </a:r>
            <a:r>
              <a:rPr lang="nb-NO" sz="2800" i="1" dirty="0">
                <a:solidFill>
                  <a:srgbClr val="C00000"/>
                </a:solidFill>
              </a:rPr>
              <a:t>Jeg finner det klart at det ikke utføres arbeid selv om arbeidsgiver har pålagt arbeidstakerne restriksjoner under transporten inne på anlegget av hensyn til sikkerheten.</a:t>
            </a:r>
            <a:r>
              <a:rPr lang="nb-NO" sz="2800" i="1" dirty="0"/>
              <a:t> Verken forbud mot å bruke egne biler, pålegg om bruk av vernetøy – eller dispensasjon fra slik bruk – registrering av hvor arbeidstaker befinner seg på området, avståelse fra røyking, fra bruk av mobiltelefon eller lytting på radio etc., medfører at arbeidstakerne kan sies å utføre arbeid for arbeidsgiver selv om handlefriheten her begrenses. </a:t>
            </a:r>
          </a:p>
          <a:p>
            <a:endParaRPr lang="nb-NO" sz="2800" i="1" dirty="0"/>
          </a:p>
          <a:p>
            <a:endParaRPr lang="nb-NO" sz="2800" dirty="0"/>
          </a:p>
        </p:txBody>
      </p:sp>
      <p:sp>
        <p:nvSpPr>
          <p:cNvPr id="4" name="Plassholder for lysbildenummer 3">
            <a:extLst>
              <a:ext uri="{FF2B5EF4-FFF2-40B4-BE49-F238E27FC236}">
                <a16:creationId xmlns:a16="http://schemas.microsoft.com/office/drawing/2014/main" id="{AFD2BACC-0A1A-4358-A68C-786D3E26E11D}"/>
              </a:ext>
            </a:extLst>
          </p:cNvPr>
          <p:cNvSpPr>
            <a:spLocks noGrp="1"/>
          </p:cNvSpPr>
          <p:nvPr>
            <p:ph type="sldNum" sz="quarter" idx="4"/>
          </p:nvPr>
        </p:nvSpPr>
        <p:spPr/>
        <p:txBody>
          <a:bodyPr/>
          <a:lstStyle/>
          <a:p>
            <a:fld id="{3761BD3B-BB9F-4640-8067-D3C32440C325}" type="slidenum">
              <a:rPr lang="nb-NO" smtClean="0"/>
              <a:pPr/>
              <a:t>8</a:t>
            </a:fld>
            <a:endParaRPr lang="nb-NO"/>
          </a:p>
        </p:txBody>
      </p:sp>
    </p:spTree>
    <p:extLst>
      <p:ext uri="{BB962C8B-B14F-4D97-AF65-F5344CB8AC3E}">
        <p14:creationId xmlns:p14="http://schemas.microsoft.com/office/powerpoint/2010/main" val="362634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D370679-FA06-421F-B86C-89769CE6F3D6}"/>
              </a:ext>
            </a:extLst>
          </p:cNvPr>
          <p:cNvSpPr>
            <a:spLocks noGrp="1"/>
          </p:cNvSpPr>
          <p:nvPr>
            <p:ph type="title"/>
          </p:nvPr>
        </p:nvSpPr>
        <p:spPr/>
        <p:txBody>
          <a:bodyPr/>
          <a:lstStyle/>
          <a:p>
            <a:r>
              <a:rPr lang="nb-NO" dirty="0"/>
              <a:t>Kårstø dommen forts.</a:t>
            </a:r>
          </a:p>
        </p:txBody>
      </p:sp>
      <p:sp>
        <p:nvSpPr>
          <p:cNvPr id="3" name="Plassholder for innhold 2">
            <a:extLst>
              <a:ext uri="{FF2B5EF4-FFF2-40B4-BE49-F238E27FC236}">
                <a16:creationId xmlns:a16="http://schemas.microsoft.com/office/drawing/2014/main" id="{CF0A4357-5D85-4B86-A18D-FAC448EEA9A2}"/>
              </a:ext>
            </a:extLst>
          </p:cNvPr>
          <p:cNvSpPr>
            <a:spLocks noGrp="1"/>
          </p:cNvSpPr>
          <p:nvPr>
            <p:ph idx="1"/>
          </p:nvPr>
        </p:nvSpPr>
        <p:spPr>
          <a:xfrm>
            <a:off x="900113" y="2171669"/>
            <a:ext cx="11578952" cy="6305531"/>
          </a:xfrm>
        </p:spPr>
        <p:txBody>
          <a:bodyPr/>
          <a:lstStyle/>
          <a:p>
            <a:r>
              <a:rPr lang="nb-NO" i="1" dirty="0"/>
              <a:t>Disse restriksjoner gjelder for alle, derunder besøkende, som befinner seg inne på anlegget. </a:t>
            </a:r>
          </a:p>
          <a:p>
            <a:pPr marL="0" indent="0">
              <a:buNone/>
            </a:pPr>
            <a:r>
              <a:rPr lang="nb-NO" i="1" dirty="0">
                <a:solidFill>
                  <a:srgbClr val="C00000"/>
                </a:solidFill>
              </a:rPr>
              <a:t>	Jeg kan heller ikke se at det forhold at arbeidstakerne under reise- og gangtiden inne på anlegget er pålagt å innrapportere eventuelle brudd på helse-, miljø- og sikkerhetsbestemmelsene, og at manglende innrapportering kan tenkes å få arbeidsrettslige konsekvenser, gjør at arbeidstakerne kan sies å være til arbeidsgivers disposisjon for å utføre arbeid.»</a:t>
            </a:r>
            <a:endParaRPr lang="nb-NO" dirty="0">
              <a:solidFill>
                <a:srgbClr val="C00000"/>
              </a:solidFill>
            </a:endParaRPr>
          </a:p>
        </p:txBody>
      </p:sp>
      <p:sp>
        <p:nvSpPr>
          <p:cNvPr id="4" name="Plassholder for lysbildenummer 3">
            <a:extLst>
              <a:ext uri="{FF2B5EF4-FFF2-40B4-BE49-F238E27FC236}">
                <a16:creationId xmlns:a16="http://schemas.microsoft.com/office/drawing/2014/main" id="{517F77F1-412A-41E6-8D16-08ADC570732A}"/>
              </a:ext>
            </a:extLst>
          </p:cNvPr>
          <p:cNvSpPr>
            <a:spLocks noGrp="1"/>
          </p:cNvSpPr>
          <p:nvPr>
            <p:ph type="sldNum" sz="quarter" idx="4"/>
          </p:nvPr>
        </p:nvSpPr>
        <p:spPr/>
        <p:txBody>
          <a:bodyPr/>
          <a:lstStyle/>
          <a:p>
            <a:fld id="{3761BD3B-BB9F-4640-8067-D3C32440C325}" type="slidenum">
              <a:rPr lang="nb-NO" smtClean="0"/>
              <a:pPr/>
              <a:t>9</a:t>
            </a:fld>
            <a:endParaRPr lang="nb-NO"/>
          </a:p>
        </p:txBody>
      </p:sp>
    </p:spTree>
    <p:extLst>
      <p:ext uri="{BB962C8B-B14F-4D97-AF65-F5344CB8AC3E}">
        <p14:creationId xmlns:p14="http://schemas.microsoft.com/office/powerpoint/2010/main" val="4138005420"/>
      </p:ext>
    </p:extLst>
  </p:cSld>
  <p:clrMapOvr>
    <a:masterClrMapping/>
  </p:clrMapOvr>
</p:sld>
</file>

<file path=ppt/theme/theme1.xml><?xml version="1.0" encoding="utf-8"?>
<a:theme xmlns:a="http://schemas.openxmlformats.org/drawingml/2006/main" name="PowerPoint Naturviterne 2013">
  <a:themeElements>
    <a:clrScheme name="Naturviterne">
      <a:dk1>
        <a:sysClr val="windowText" lastClr="000000"/>
      </a:dk1>
      <a:lt1>
        <a:sysClr val="window" lastClr="FFFFFF"/>
      </a:lt1>
      <a:dk2>
        <a:srgbClr val="BD6324"/>
      </a:dk2>
      <a:lt2>
        <a:srgbClr val="00B0DF"/>
      </a:lt2>
      <a:accent1>
        <a:srgbClr val="6E6B05"/>
      </a:accent1>
      <a:accent2>
        <a:srgbClr val="E8EC1F"/>
      </a:accent2>
      <a:accent3>
        <a:srgbClr val="EC008C"/>
      </a:accent3>
      <a:accent4>
        <a:srgbClr val="C3B600"/>
      </a:accent4>
      <a:accent5>
        <a:srgbClr val="221F72"/>
      </a:accent5>
      <a:accent6>
        <a:srgbClr val="8CC63F"/>
      </a:accent6>
      <a:hlink>
        <a:srgbClr val="000000"/>
      </a:hlink>
      <a:folHlink>
        <a:srgbClr val="D9E2DA"/>
      </a:folHlink>
    </a:clrScheme>
    <a:fontScheme name="Verdana">
      <a:majorFont>
        <a:latin typeface="Verdana"/>
        <a:ea typeface="Geneva"/>
        <a:cs typeface="Arial"/>
      </a:majorFont>
      <a:minorFont>
        <a:latin typeface="Verdana"/>
        <a:ea typeface="Geneva"/>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Naturviterne 2013</Template>
  <TotalTime>4707</TotalTime>
  <Words>2005</Words>
  <Application>Microsoft Office PowerPoint</Application>
  <PresentationFormat>Egendefinert</PresentationFormat>
  <Paragraphs>154</Paragraphs>
  <Slides>21</Slides>
  <Notes>7</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21</vt:i4>
      </vt:variant>
    </vt:vector>
  </HeadingPairs>
  <TitlesOfParts>
    <vt:vector size="26" baseType="lpstr">
      <vt:lpstr>Arial</vt:lpstr>
      <vt:lpstr>Calibri</vt:lpstr>
      <vt:lpstr>Geneva</vt:lpstr>
      <vt:lpstr>Verdana</vt:lpstr>
      <vt:lpstr>PowerPoint Naturviterne 2013</vt:lpstr>
      <vt:lpstr> Reisetid=arbeidstid?</vt:lpstr>
      <vt:lpstr> Hva er arbeidstid?</vt:lpstr>
      <vt:lpstr>Definisjon</vt:lpstr>
      <vt:lpstr>Forarbeider til arbeidsmiljøloven, NOU 2004:5 </vt:lpstr>
      <vt:lpstr>Kårstø-dommen, RT-2001-418</vt:lpstr>
      <vt:lpstr>Kårstø dommen forts.</vt:lpstr>
      <vt:lpstr>Kårstø dommen forts.</vt:lpstr>
      <vt:lpstr>Kårstø dommen forts.</vt:lpstr>
      <vt:lpstr>Kårstø dommen forts.</vt:lpstr>
      <vt:lpstr>Kårstø dommen forts.</vt:lpstr>
      <vt:lpstr>Men … må rettstilstanden endres? </vt:lpstr>
      <vt:lpstr>EFTA-uttalelsen</vt:lpstr>
      <vt:lpstr>EFTA-uttalelsen</vt:lpstr>
      <vt:lpstr>EFTA-uttalelsen</vt:lpstr>
      <vt:lpstr> Hva betyr denne uttalelsen for Norge? </vt:lpstr>
      <vt:lpstr>Policydokument om arbeidstid -Akademikerne </vt:lpstr>
      <vt:lpstr>Reisetid-innenlands Hovedtariffavtalen i staten</vt:lpstr>
      <vt:lpstr>Reisetid- Hovedtariffavtalen i staten</vt:lpstr>
      <vt:lpstr>Særavtale om dekning av utgifter til reise og kost utenfor Norge</vt:lpstr>
      <vt:lpstr>Dekning av utgifter </vt:lpstr>
      <vt:lpstr>Hovedtariffavtalen KS</vt:lpstr>
    </vt:vector>
  </TitlesOfParts>
  <Company>Naturviterne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Tittel | subtittel</dc:title>
  <dc:creator>Ingvild Irgens-Jensen</dc:creator>
  <cp:lastModifiedBy>Iuliana Pedersen</cp:lastModifiedBy>
  <cp:revision>159</cp:revision>
  <cp:lastPrinted>2015-03-23T18:20:49Z</cp:lastPrinted>
  <dcterms:created xsi:type="dcterms:W3CDTF">2015-03-21T20:41:13Z</dcterms:created>
  <dcterms:modified xsi:type="dcterms:W3CDTF">2018-03-14T10:28:04Z</dcterms:modified>
</cp:coreProperties>
</file>